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/>
  <p:notesSz cx="10287000" cy="18288000"/>
  <p:embeddedFontLst>
    <p:embeddedFont>
      <p:font typeface="Black Han Sans" pitchFamily="2" charset="-127"/>
      <p:regular r:id="rId33"/>
    </p:embeddedFont>
    <p:embeddedFont>
      <p:font typeface="Do Hyeon" pitchFamily="2" charset="-127"/>
      <p:regular r:id="rId34"/>
    </p:embeddedFont>
    <p:embeddedFont>
      <p:font typeface="Jua" pitchFamily="2" charset="-127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onsolas" panose="020B0609020204030204" pitchFamily="49" charset="0"/>
      <p:regular r:id="rId40"/>
      <p:bold r:id="rId41"/>
      <p:italic r:id="rId42"/>
      <p:boldItalic r:id="rId43"/>
    </p:embeddedFont>
    <p:embeddedFont>
      <p:font typeface="Ubuntu" panose="020B0504030602030204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84">
          <p15:clr>
            <a:srgbClr val="9AA0A6"/>
          </p15:clr>
        </p15:guide>
        <p15:guide id="2" pos="5760">
          <p15:clr>
            <a:srgbClr val="9AA0A6"/>
          </p15:clr>
        </p15:guide>
        <p15:guide id="3" orient="horz" pos="388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4EEBFA-D999-498D-BCA9-CF4BF4E859B7}">
  <a:tblStyle styleId="{FF4EEBFA-D999-498D-BCA9-CF4BF4E859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9C8043F-0C0C-4AF0-951E-DF52513D312F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6"/>
  </p:normalViewPr>
  <p:slideViewPr>
    <p:cSldViewPr snapToGrid="0">
      <p:cViewPr varScale="1">
        <p:scale>
          <a:sx n="70" d="100"/>
          <a:sy n="70" d="100"/>
        </p:scale>
        <p:origin x="840" y="176"/>
      </p:cViewPr>
      <p:guideLst>
        <p:guide orient="horz" pos="1584"/>
        <p:guide pos="5760"/>
        <p:guide orient="horz" pos="38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5" name="Google Shape;27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4810ca7044_0_9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시각적으로 보여줄수 있는거 추가</a:t>
            </a:r>
            <a:endParaRPr/>
          </a:p>
        </p:txBody>
      </p:sp>
      <p:sp>
        <p:nvSpPr>
          <p:cNvPr id="294" name="Google Shape;294;g14810ca7044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4810ca7044_0_2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시각적으로 보여줄수 있는거 추가</a:t>
            </a:r>
            <a:endParaRPr/>
          </a:p>
        </p:txBody>
      </p:sp>
      <p:sp>
        <p:nvSpPr>
          <p:cNvPr id="314" name="Google Shape;314;g14810ca70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4810ca7044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4810ca7044_1_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서버가 다운되기 전에는 나타나는 여러가지 패턴이 있음</a:t>
            </a:r>
            <a:endParaRPr sz="1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그 중 하나가 TPS의 움직임이 이상해 지는 것 </a:t>
            </a:r>
            <a:endParaRPr sz="1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TPS가 예측 범위를 벗어나고, ELPS_MAX가 비정상 범위이며, ELPS_AVG가 크다면 혹은 비정상 적으로 작다면 곧 문제가 발생할 확률이 높음</a:t>
            </a:r>
            <a:endParaRPr sz="3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5" name="Google Shape;35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4810ca7044_0_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5" name="Google Shape;385;g14810ca704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0" name="Google Shape;40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5094ba20d5_0_15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1" name="Google Shape;421;g15094ba20d5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4810ca7044_0_7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8" name="Google Shape;438;g14810ca704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시각적으로 보여줄수 있는거 추가</a:t>
            </a:r>
            <a:endParaRPr/>
          </a:p>
        </p:txBody>
      </p:sp>
      <p:sp>
        <p:nvSpPr>
          <p:cNvPr id="453" name="Google Shape;45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빨간거 위치 조정 </a:t>
            </a:r>
            <a:endParaRPr/>
          </a:p>
        </p:txBody>
      </p:sp>
      <p:sp>
        <p:nvSpPr>
          <p:cNvPr id="476" name="Google Shape;47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9" name="Google Shape;48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4a6365b600_0_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7" name="Google Shape;497;g14a6365b60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1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5" name="Google Shape;54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487699265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487699265b_1_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4810ca7044_0_12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2" name="Google Shape;572;g14810ca7044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1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7" name="Google Shape;58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6" name="Google Shape;59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474703fe75_0_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20" name="Google Shape;620;g1474703fe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2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7" name="Google Shape;63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5094ba20d5_0_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</a:t>
            </a:r>
            <a:endParaRPr/>
          </a:p>
        </p:txBody>
      </p:sp>
      <p:sp>
        <p:nvSpPr>
          <p:cNvPr id="128" name="Google Shape;128;g15094ba20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8" name="Google Shape;16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4810ca7044_2_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" name="Google Shape;183;g14810ca704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4" name="Google Shape;2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5094ba20d5_0_9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TPS와 </a:t>
            </a:r>
            <a:endParaRPr/>
          </a:p>
        </p:txBody>
      </p:sp>
      <p:sp>
        <p:nvSpPr>
          <p:cNvPr id="243" name="Google Shape;243;g15094ba20d5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6" name="Google Shape;26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o Hyeon"/>
              <a:buNone/>
              <a:defRPr sz="44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o Hyeon"/>
              <a:buNone/>
              <a:defRPr sz="1800" b="0" i="0" u="none" strike="noStrike" cap="non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o Hyeon"/>
              <a:buNone/>
              <a:defRPr sz="1800" b="0" i="0" u="none" strike="noStrike" cap="non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o Hyeon"/>
              <a:buNone/>
              <a:defRPr sz="1800" b="0" i="0" u="none" strike="noStrike" cap="non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o Hyeon"/>
              <a:buNone/>
              <a:defRPr sz="1800" b="0" i="0" u="none" strike="noStrike" cap="non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o Hyeon"/>
              <a:buNone/>
              <a:defRPr sz="1800" b="0" i="0" u="none" strike="noStrike" cap="non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o Hyeon"/>
              <a:buNone/>
              <a:defRPr sz="1800" b="0" i="0" u="none" strike="noStrike" cap="non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o Hyeon"/>
              <a:buNone/>
              <a:defRPr sz="1800" b="0" i="0" u="none" strike="noStrike" cap="non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o Hyeon"/>
              <a:buNone/>
              <a:defRPr sz="1800" b="0" i="0" u="none" strike="noStrike" cap="non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o Hyeon"/>
              <a:buChar char="�"/>
              <a:defRPr sz="32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Char char="�"/>
              <a:defRPr sz="28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 Hyeon"/>
              <a:buChar char="�"/>
              <a:defRPr sz="24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 Hyeon"/>
              <a:buChar char="�"/>
              <a:defRPr sz="20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 Hyeon"/>
              <a:buChar char="�"/>
              <a:defRPr sz="20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 Hyeon"/>
              <a:buChar char="�"/>
              <a:defRPr sz="20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 Hyeon"/>
              <a:buChar char="�"/>
              <a:defRPr sz="20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 Hyeon"/>
              <a:buChar char="�"/>
              <a:defRPr sz="20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 Hyeon"/>
              <a:buChar char="�"/>
              <a:defRPr sz="20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o Hyeon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o Hyeon"/>
              <a:buNone/>
              <a:defRPr sz="18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o Hyeon"/>
              <a:buNone/>
              <a:defRPr sz="18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o Hyeon"/>
              <a:buNone/>
              <a:defRPr sz="18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o Hyeon"/>
              <a:buNone/>
              <a:defRPr sz="18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o Hyeon"/>
              <a:buNone/>
              <a:defRPr sz="18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o Hyeon"/>
              <a:buNone/>
              <a:defRPr sz="18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o Hyeon"/>
              <a:buNone/>
              <a:defRPr sz="18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o Hyeon"/>
              <a:buNone/>
              <a:defRPr sz="18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o Hyeon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o Hyeon"/>
              <a:buNone/>
              <a:defRPr sz="18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o Hyeon"/>
              <a:buNone/>
              <a:defRPr sz="18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o Hyeon"/>
              <a:buNone/>
              <a:defRPr sz="18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o Hyeon"/>
              <a:buNone/>
              <a:defRPr sz="18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o Hyeon"/>
              <a:buNone/>
              <a:defRPr sz="18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o Hyeon"/>
              <a:buNone/>
              <a:defRPr sz="18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o Hyeon"/>
              <a:buNone/>
              <a:defRPr sz="18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Do Hyeon"/>
              <a:buNone/>
              <a:defRPr sz="18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284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478307" y="-4085824"/>
            <a:ext cx="25007862" cy="19219268"/>
            <a:chOff x="478307" y="-4085824"/>
            <a:chExt cx="25007862" cy="19219268"/>
          </a:xfrm>
        </p:grpSpPr>
        <p:pic>
          <p:nvPicPr>
            <p:cNvPr id="85" name="Google Shape;85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2700000">
              <a:off x="7848478" y="4490181"/>
              <a:ext cx="13564824" cy="6850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2700000">
              <a:off x="7848478" y="-293185"/>
              <a:ext cx="13564824" cy="68506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" name="Google Shape;87;p13"/>
            <p:cNvSpPr txBox="1"/>
            <p:nvPr/>
          </p:nvSpPr>
          <p:spPr>
            <a:xfrm>
              <a:off x="1316969" y="3580055"/>
              <a:ext cx="24169200" cy="264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300"/>
                <a:buFont typeface="Arial"/>
                <a:buNone/>
              </a:pPr>
              <a:r>
                <a:rPr lang="en-US" sz="8300" b="0" i="0" u="none" strike="noStrike" cap="none">
                  <a:solidFill>
                    <a:srgbClr val="FFFFFF"/>
                  </a:solidFill>
                  <a:latin typeface="Do Hyeon"/>
                  <a:ea typeface="Do Hyeon"/>
                  <a:cs typeface="Do Hyeon"/>
                  <a:sym typeface="Do Hyeon"/>
                </a:rPr>
                <a:t>거래추적 솔루션의 시계열 성능 데이터 </a:t>
              </a:r>
              <a:endParaRPr sz="8300" b="0" i="0" u="none" strike="noStrike" cap="non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300"/>
                <a:buFont typeface="Arial"/>
                <a:buNone/>
              </a:pPr>
              <a:r>
                <a:rPr lang="en-US" sz="8300" b="0" i="0" u="none" strike="noStrike" cap="none">
                  <a:solidFill>
                    <a:srgbClr val="FFFFFF"/>
                  </a:solidFill>
                  <a:latin typeface="Do Hyeon"/>
                  <a:ea typeface="Do Hyeon"/>
                  <a:cs typeface="Do Hyeon"/>
                  <a:sym typeface="Do Hyeon"/>
                </a:rPr>
                <a:t>이상 탐지 모델</a:t>
              </a:r>
              <a:endParaRPr sz="18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88" name="Google Shape;88;p13"/>
            <p:cNvSpPr txBox="1"/>
            <p:nvPr/>
          </p:nvSpPr>
          <p:spPr>
            <a:xfrm>
              <a:off x="1443333" y="2872057"/>
              <a:ext cx="11435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lang="en-US" sz="4000" b="0" i="0" u="none" strike="noStrike" cap="none">
                  <a:solidFill>
                    <a:srgbClr val="FFFFFF"/>
                  </a:solidFill>
                  <a:latin typeface="Jua"/>
                  <a:ea typeface="Jua"/>
                  <a:cs typeface="Jua"/>
                  <a:sym typeface="Jua"/>
                </a:rPr>
                <a:t>2022 데이터 청년 캠퍼스</a:t>
              </a:r>
              <a:endParaRPr sz="18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pic>
          <p:nvPicPr>
            <p:cNvPr id="89" name="Google Shape;89;p1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5160642" y="311532"/>
              <a:ext cx="2642587" cy="8808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78307" y="353793"/>
              <a:ext cx="4282530" cy="3437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p13"/>
            <p:cNvSpPr txBox="1"/>
            <p:nvPr/>
          </p:nvSpPr>
          <p:spPr>
            <a:xfrm>
              <a:off x="1443318" y="6714889"/>
              <a:ext cx="9841800" cy="240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>
                  <a:solidFill>
                    <a:srgbClr val="CEE0EF"/>
                  </a:solidFill>
                  <a:latin typeface="Jua"/>
                  <a:ea typeface="Jua"/>
                  <a:cs typeface="Jua"/>
                  <a:sym typeface="Jua"/>
                </a:rPr>
                <a:t>팀명 : H2O_MCM</a:t>
              </a:r>
              <a:endParaRPr sz="3000">
                <a:solidFill>
                  <a:srgbClr val="CEE0EF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US" sz="3000">
                  <a:solidFill>
                    <a:srgbClr val="CEE0EF"/>
                  </a:solidFill>
                  <a:latin typeface="Jua"/>
                  <a:ea typeface="Jua"/>
                  <a:cs typeface="Jua"/>
                  <a:sym typeface="Jua"/>
                </a:rPr>
                <a:t>팀</a:t>
              </a:r>
              <a:r>
                <a:rPr lang="en-US" sz="3000" b="0" i="0" u="none" strike="noStrike" cap="none">
                  <a:solidFill>
                    <a:srgbClr val="CEE0EF"/>
                  </a:solidFill>
                  <a:latin typeface="Jua"/>
                  <a:ea typeface="Jua"/>
                  <a:cs typeface="Jua"/>
                  <a:sym typeface="Jua"/>
                </a:rPr>
                <a:t>원 : 박재석, 양창혁, 장지원, 진조아</a:t>
              </a:r>
              <a:endParaRPr sz="3000" b="0" i="0" u="none" strike="noStrike" cap="none">
                <a:solidFill>
                  <a:srgbClr val="CEE0EF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3000">
                  <a:solidFill>
                    <a:srgbClr val="CEE0EF"/>
                  </a:solidFill>
                  <a:latin typeface="Jua"/>
                  <a:ea typeface="Jua"/>
                  <a:cs typeface="Jua"/>
                  <a:sym typeface="Jua"/>
                </a:rPr>
                <a:t>실습멘토 : 연구개발이사 김광식 (실습기관)</a:t>
              </a:r>
              <a:endParaRPr sz="3000">
                <a:solidFill>
                  <a:srgbClr val="CEE0EF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3000">
                  <a:solidFill>
                    <a:srgbClr val="CEE0EF"/>
                  </a:solidFill>
                  <a:latin typeface="Jua"/>
                  <a:ea typeface="Jua"/>
                  <a:cs typeface="Jua"/>
                  <a:sym typeface="Jua"/>
                </a:rPr>
                <a:t>지도교수 : 성보현 (경기대학교)</a:t>
              </a:r>
              <a:endParaRPr sz="3000">
                <a:solidFill>
                  <a:srgbClr val="CEE0EF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endParaRPr sz="3000">
                <a:solidFill>
                  <a:srgbClr val="CEE0EF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FFF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" name="Google Shape;277;p22"/>
          <p:cNvGraphicFramePr/>
          <p:nvPr/>
        </p:nvGraphicFramePr>
        <p:xfrm>
          <a:off x="952500" y="2583300"/>
          <a:ext cx="16383000" cy="6902350"/>
        </p:xfrm>
        <a:graphic>
          <a:graphicData uri="http://schemas.openxmlformats.org/drawingml/2006/table">
            <a:tbl>
              <a:tblPr>
                <a:noFill/>
                <a:tableStyleId>{FF4EEBFA-D999-498D-BCA9-CF4BF4E859B7}</a:tableStyleId>
              </a:tblPr>
              <a:tblGrid>
                <a:gridCol w="4769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1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62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1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상황</a:t>
                      </a:r>
                      <a:endParaRPr sz="30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34343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34343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34343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34343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CFF">
                        <a:alpha val="37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기업 요구사항</a:t>
                      </a:r>
                      <a:endParaRPr sz="30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34343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34343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34343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34343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CFF">
                        <a:alpha val="37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주제 선정</a:t>
                      </a:r>
                      <a:endParaRPr sz="30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34343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34343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34343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34343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CFF">
                        <a:alpha val="375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1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B7B7B7"/>
                      </a:solidFill>
                      <a:prstDash val="lgDashDot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34343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B7B7B7"/>
                      </a:solidFill>
                      <a:prstDash val="lgDashDot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B7B7B7"/>
                      </a:solidFill>
                      <a:prstDash val="lgDashDot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34343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B7B7B7"/>
                      </a:solidFill>
                      <a:prstDash val="lgDashDot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34343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8" name="Google Shape;278;p22"/>
          <p:cNvGraphicFramePr/>
          <p:nvPr/>
        </p:nvGraphicFramePr>
        <p:xfrm>
          <a:off x="0" y="-12"/>
          <a:ext cx="18288000" cy="381000"/>
        </p:xfrm>
        <a:graphic>
          <a:graphicData uri="http://schemas.openxmlformats.org/drawingml/2006/table">
            <a:tbl>
              <a:tblPr>
                <a:noFill/>
                <a:tableStyleId>{FF4EEBFA-D999-498D-BCA9-CF4BF4E859B7}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4572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1. 프로젝트 정의</a:t>
                      </a:r>
                      <a:endParaRPr sz="11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2. 주제 선정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3. 데이터 처리 방안 및 활용 기법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4. 시스템 개발 및 테스트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5. 서비스 활용방안 및 기대효과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79" name="Google Shape;279;p22"/>
          <p:cNvGrpSpPr/>
          <p:nvPr/>
        </p:nvGrpSpPr>
        <p:grpSpPr>
          <a:xfrm>
            <a:off x="-7315200" y="561712"/>
            <a:ext cx="10238096" cy="989700"/>
            <a:chOff x="0" y="561712"/>
            <a:chExt cx="10238096" cy="989700"/>
          </a:xfrm>
        </p:grpSpPr>
        <p:grpSp>
          <p:nvGrpSpPr>
            <p:cNvPr id="280" name="Google Shape;280;p22"/>
            <p:cNvGrpSpPr/>
            <p:nvPr/>
          </p:nvGrpSpPr>
          <p:grpSpPr>
            <a:xfrm>
              <a:off x="2" y="561712"/>
              <a:ext cx="10238094" cy="989700"/>
              <a:chOff x="2" y="561712"/>
              <a:chExt cx="10238094" cy="989700"/>
            </a:xfrm>
          </p:grpSpPr>
          <p:sp>
            <p:nvSpPr>
              <p:cNvPr id="281" name="Google Shape;281;p22"/>
              <p:cNvSpPr/>
              <p:nvPr/>
            </p:nvSpPr>
            <p:spPr>
              <a:xfrm>
                <a:off x="9143996" y="561712"/>
                <a:ext cx="1094100" cy="989700"/>
              </a:xfrm>
              <a:prstGeom prst="flowChartDelay">
                <a:avLst/>
              </a:prstGeom>
              <a:solidFill>
                <a:srgbClr val="BBD7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22"/>
              <p:cNvSpPr/>
              <p:nvPr/>
            </p:nvSpPr>
            <p:spPr>
              <a:xfrm>
                <a:off x="2" y="561775"/>
                <a:ext cx="9144000" cy="989575"/>
              </a:xfrm>
              <a:prstGeom prst="flowChartProcess">
                <a:avLst/>
              </a:prstGeom>
              <a:solidFill>
                <a:srgbClr val="BBD7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3" name="Google Shape;283;p22"/>
            <p:cNvSpPr txBox="1"/>
            <p:nvPr/>
          </p:nvSpPr>
          <p:spPr>
            <a:xfrm>
              <a:off x="0" y="671800"/>
              <a:ext cx="9820200" cy="769500"/>
            </a:xfrm>
            <a:prstGeom prst="rect">
              <a:avLst/>
            </a:prstGeom>
            <a:solidFill>
              <a:srgbClr val="BBD7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rPr lang="en-US" sz="4400">
                  <a:latin typeface="Do Hyeon"/>
                  <a:ea typeface="Do Hyeon"/>
                  <a:cs typeface="Do Hyeon"/>
                  <a:sym typeface="Do Hyeon"/>
                </a:rPr>
                <a:t> </a:t>
              </a:r>
              <a:r>
                <a:rPr lang="en-US" sz="44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주제 선정</a:t>
              </a:r>
              <a:endParaRPr sz="4400"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284" name="Google Shape;284;p22"/>
          <p:cNvGrpSpPr/>
          <p:nvPr/>
        </p:nvGrpSpPr>
        <p:grpSpPr>
          <a:xfrm>
            <a:off x="1191800" y="3878700"/>
            <a:ext cx="15658800" cy="4702200"/>
            <a:chOff x="1191800" y="3878700"/>
            <a:chExt cx="15658800" cy="4702200"/>
          </a:xfrm>
        </p:grpSpPr>
        <p:sp>
          <p:nvSpPr>
            <p:cNvPr id="285" name="Google Shape;285;p22"/>
            <p:cNvSpPr/>
            <p:nvPr/>
          </p:nvSpPr>
          <p:spPr>
            <a:xfrm>
              <a:off x="5346663" y="4139425"/>
              <a:ext cx="564000" cy="5127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2"/>
            <p:cNvSpPr/>
            <p:nvPr/>
          </p:nvSpPr>
          <p:spPr>
            <a:xfrm>
              <a:off x="10549688" y="4223575"/>
              <a:ext cx="564000" cy="5127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2"/>
            <p:cNvSpPr/>
            <p:nvPr/>
          </p:nvSpPr>
          <p:spPr>
            <a:xfrm>
              <a:off x="5371363" y="7023750"/>
              <a:ext cx="564000" cy="5127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2"/>
            <p:cNvSpPr/>
            <p:nvPr/>
          </p:nvSpPr>
          <p:spPr>
            <a:xfrm>
              <a:off x="10549688" y="7023750"/>
              <a:ext cx="564000" cy="5127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2"/>
            <p:cNvSpPr txBox="1"/>
            <p:nvPr/>
          </p:nvSpPr>
          <p:spPr>
            <a:xfrm>
              <a:off x="1191800" y="3941075"/>
              <a:ext cx="4048500" cy="418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6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-기업에서 제공하는 Open MCM 서비스에서 매일 다량의 데이터가 발생함.</a:t>
              </a:r>
              <a:endParaRPr sz="2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6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-기존의 서비스는 오류의 탐지를 </a:t>
              </a:r>
              <a:endParaRPr sz="2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6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위한 임계치를 </a:t>
              </a:r>
              <a:r>
                <a:rPr lang="en-US" sz="2600" u="sng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임의로</a:t>
              </a:r>
              <a:r>
                <a:rPr lang="en-US" sz="26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 설정하여서 사용하고 있음</a:t>
              </a:r>
              <a:endParaRPr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290" name="Google Shape;290;p22"/>
            <p:cNvSpPr txBox="1"/>
            <p:nvPr/>
          </p:nvSpPr>
          <p:spPr>
            <a:xfrm>
              <a:off x="6066438" y="3936300"/>
              <a:ext cx="4228500" cy="458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6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-낭비되는 로그 데이터로 실무에 </a:t>
              </a:r>
              <a:endParaRPr sz="2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6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활용할 수 있는 분야를 찾고 싶음.</a:t>
              </a:r>
              <a:endParaRPr sz="2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6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-자원을 보다 효율적으로 배치하기 </a:t>
              </a:r>
              <a:endParaRPr sz="2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6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위해 임의로 설정한 값이 아닌 근거가 있는 값을 임계치로 설정하고 싶음</a:t>
              </a:r>
              <a:endParaRPr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291" name="Google Shape;291;p22"/>
            <p:cNvSpPr txBox="1"/>
            <p:nvPr/>
          </p:nvSpPr>
          <p:spPr>
            <a:xfrm>
              <a:off x="11254700" y="3878700"/>
              <a:ext cx="5595900" cy="470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6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-</a:t>
              </a:r>
              <a:r>
                <a:rPr lang="en-US" sz="2600" u="sng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실시간 TPS 추이를 통한 시스템의 이상 분석 및 예측</a:t>
              </a:r>
              <a:endParaRPr sz="2600" u="sng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600" u="sng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600" u="sng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600" u="sng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600" u="sng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600" u="sng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0" lvl="0" indent="0" algn="l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600" u="sng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0" lvl="0" indent="0" algn="l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600" u="sng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-미래의 TPS 추이 예측하고, 예측을 바탕으로 BI 창출 </a:t>
              </a:r>
              <a:endParaRPr sz="2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oogle Shape;296;p23"/>
          <p:cNvGrpSpPr/>
          <p:nvPr/>
        </p:nvGrpSpPr>
        <p:grpSpPr>
          <a:xfrm>
            <a:off x="1528200" y="2065771"/>
            <a:ext cx="15231600" cy="4106600"/>
            <a:chOff x="1528200" y="2065771"/>
            <a:chExt cx="15231600" cy="4106600"/>
          </a:xfrm>
        </p:grpSpPr>
        <p:sp>
          <p:nvSpPr>
            <p:cNvPr id="297" name="Google Shape;297;p23"/>
            <p:cNvSpPr/>
            <p:nvPr/>
          </p:nvSpPr>
          <p:spPr>
            <a:xfrm rot="10800000" flipH="1">
              <a:off x="1528200" y="2065771"/>
              <a:ext cx="4896000" cy="4106600"/>
            </a:xfrm>
            <a:prstGeom prst="round2SameRect">
              <a:avLst>
                <a:gd name="adj1" fmla="val 19655"/>
                <a:gd name="adj2" fmla="val 0"/>
              </a:avLst>
            </a:prstGeom>
            <a:solidFill>
              <a:srgbClr val="F3F3F3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3"/>
            <p:cNvSpPr/>
            <p:nvPr/>
          </p:nvSpPr>
          <p:spPr>
            <a:xfrm rot="10800000" flipH="1">
              <a:off x="6696000" y="2065771"/>
              <a:ext cx="4896000" cy="4106600"/>
            </a:xfrm>
            <a:prstGeom prst="round2SameRect">
              <a:avLst>
                <a:gd name="adj1" fmla="val 19655"/>
                <a:gd name="adj2" fmla="val 0"/>
              </a:avLst>
            </a:prstGeom>
            <a:solidFill>
              <a:srgbClr val="F3F3F3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3"/>
            <p:cNvSpPr/>
            <p:nvPr/>
          </p:nvSpPr>
          <p:spPr>
            <a:xfrm rot="10800000" flipH="1">
              <a:off x="11863800" y="2065771"/>
              <a:ext cx="4896000" cy="4106600"/>
            </a:xfrm>
            <a:prstGeom prst="round2SameRect">
              <a:avLst>
                <a:gd name="adj1" fmla="val 19655"/>
                <a:gd name="adj2" fmla="val 0"/>
              </a:avLst>
            </a:prstGeom>
            <a:solidFill>
              <a:srgbClr val="F3F3F3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" name="Google Shape;300;p23"/>
          <p:cNvSpPr txBox="1"/>
          <p:nvPr/>
        </p:nvSpPr>
        <p:spPr>
          <a:xfrm>
            <a:off x="2168100" y="4532688"/>
            <a:ext cx="36162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88950" algn="ctr" rtl="0">
              <a:spcBef>
                <a:spcPts val="0"/>
              </a:spcBef>
              <a:spcAft>
                <a:spcPts val="0"/>
              </a:spcAft>
              <a:buSzPts val="4100"/>
              <a:buFont typeface="Do Hyeon"/>
              <a:buAutoNum type="arabicPeriod"/>
            </a:pPr>
            <a:r>
              <a:rPr lang="en-US" sz="4100">
                <a:latin typeface="Do Hyeon"/>
                <a:ea typeface="Do Hyeon"/>
                <a:cs typeface="Do Hyeon"/>
                <a:sym typeface="Do Hyeon"/>
              </a:rPr>
              <a:t>리소스의 부족</a:t>
            </a:r>
            <a:endParaRPr sz="41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01" name="Google Shape;301;p23"/>
          <p:cNvSpPr txBox="1"/>
          <p:nvPr/>
        </p:nvSpPr>
        <p:spPr>
          <a:xfrm>
            <a:off x="7661525" y="4532700"/>
            <a:ext cx="31317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latin typeface="Do Hyeon"/>
                <a:ea typeface="Do Hyeon"/>
                <a:cs typeface="Do Hyeon"/>
                <a:sym typeface="Do Hyeon"/>
              </a:rPr>
              <a:t>2. 시스템 에러</a:t>
            </a:r>
            <a:endParaRPr sz="59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02" name="Google Shape;302;p23"/>
          <p:cNvSpPr txBox="1"/>
          <p:nvPr/>
        </p:nvSpPr>
        <p:spPr>
          <a:xfrm>
            <a:off x="12451800" y="4456500"/>
            <a:ext cx="37200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latin typeface="Do Hyeon"/>
                <a:ea typeface="Do Hyeon"/>
                <a:cs typeface="Do Hyeon"/>
                <a:sym typeface="Do Hyeon"/>
              </a:rPr>
              <a:t>3. 하드웨어 문제</a:t>
            </a:r>
            <a:endParaRPr sz="46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303" name="Google Shape;303;p23"/>
          <p:cNvGrpSpPr/>
          <p:nvPr/>
        </p:nvGrpSpPr>
        <p:grpSpPr>
          <a:xfrm>
            <a:off x="3976200" y="5348388"/>
            <a:ext cx="9622950" cy="4598863"/>
            <a:chOff x="3976200" y="5348388"/>
            <a:chExt cx="9622950" cy="4598863"/>
          </a:xfrm>
        </p:grpSpPr>
        <p:cxnSp>
          <p:nvCxnSpPr>
            <p:cNvPr id="304" name="Google Shape;304;p23"/>
            <p:cNvCxnSpPr>
              <a:stCxn id="300" idx="2"/>
            </p:cNvCxnSpPr>
            <p:nvPr/>
          </p:nvCxnSpPr>
          <p:spPr>
            <a:xfrm>
              <a:off x="3976200" y="5348388"/>
              <a:ext cx="1298400" cy="2481300"/>
            </a:xfrm>
            <a:prstGeom prst="straightConnector1">
              <a:avLst/>
            </a:prstGeom>
            <a:noFill/>
            <a:ln w="1143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05" name="Google Shape;305;p23"/>
            <p:cNvSpPr txBox="1"/>
            <p:nvPr/>
          </p:nvSpPr>
          <p:spPr>
            <a:xfrm>
              <a:off x="4688850" y="8100150"/>
              <a:ext cx="8910300" cy="184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>
                  <a:latin typeface="Do Hyeon"/>
                  <a:ea typeface="Do Hyeon"/>
                  <a:cs typeface="Do Hyeon"/>
                  <a:sym typeface="Do Hyeon"/>
                </a:rPr>
                <a:t>서버 사용자 및 현재 서버의 상태로</a:t>
              </a:r>
              <a:endParaRPr sz="5400">
                <a:latin typeface="Do Hyeon"/>
                <a:ea typeface="Do Hyeon"/>
                <a:cs typeface="Do Hyeon"/>
                <a:sym typeface="Do Hyeon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>
                  <a:latin typeface="Do Hyeon"/>
                  <a:ea typeface="Do Hyeon"/>
                  <a:cs typeface="Do Hyeon"/>
                  <a:sym typeface="Do Hyeon"/>
                </a:rPr>
                <a:t>예측이 가능</a:t>
              </a:r>
              <a:endParaRPr sz="5400"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aphicFrame>
        <p:nvGraphicFramePr>
          <p:cNvPr id="306" name="Google Shape;306;p23"/>
          <p:cNvGraphicFramePr/>
          <p:nvPr/>
        </p:nvGraphicFramePr>
        <p:xfrm>
          <a:off x="0" y="-12"/>
          <a:ext cx="18288000" cy="381000"/>
        </p:xfrm>
        <a:graphic>
          <a:graphicData uri="http://schemas.openxmlformats.org/drawingml/2006/table">
            <a:tbl>
              <a:tblPr>
                <a:noFill/>
                <a:tableStyleId>{FF4EEBFA-D999-498D-BCA9-CF4BF4E859B7}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4572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1. 프로젝트 정의</a:t>
                      </a:r>
                      <a:endParaRPr sz="11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2. 주제 선정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3. 데이터 처리 방안 및 활용 기법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4. 시스템 개발 및 테스트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5. 서비스 활용방안 및 기대효과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07" name="Google Shape;307;p23"/>
          <p:cNvGrpSpPr/>
          <p:nvPr/>
        </p:nvGrpSpPr>
        <p:grpSpPr>
          <a:xfrm>
            <a:off x="-5980250" y="550787"/>
            <a:ext cx="10238096" cy="989700"/>
            <a:chOff x="-5980250" y="550787"/>
            <a:chExt cx="10238096" cy="989700"/>
          </a:xfrm>
        </p:grpSpPr>
        <p:grpSp>
          <p:nvGrpSpPr>
            <p:cNvPr id="308" name="Google Shape;308;p23"/>
            <p:cNvGrpSpPr/>
            <p:nvPr/>
          </p:nvGrpSpPr>
          <p:grpSpPr>
            <a:xfrm>
              <a:off x="-5980248" y="550787"/>
              <a:ext cx="10238094" cy="989700"/>
              <a:chOff x="2" y="561712"/>
              <a:chExt cx="10238094" cy="989700"/>
            </a:xfrm>
          </p:grpSpPr>
          <p:sp>
            <p:nvSpPr>
              <p:cNvPr id="309" name="Google Shape;309;p23"/>
              <p:cNvSpPr/>
              <p:nvPr/>
            </p:nvSpPr>
            <p:spPr>
              <a:xfrm>
                <a:off x="9143996" y="561712"/>
                <a:ext cx="1094100" cy="989700"/>
              </a:xfrm>
              <a:prstGeom prst="flowChartDelay">
                <a:avLst/>
              </a:prstGeom>
              <a:solidFill>
                <a:srgbClr val="BBD7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23"/>
              <p:cNvSpPr/>
              <p:nvPr/>
            </p:nvSpPr>
            <p:spPr>
              <a:xfrm>
                <a:off x="2" y="561775"/>
                <a:ext cx="9144000" cy="989575"/>
              </a:xfrm>
              <a:prstGeom prst="flowChartProcess">
                <a:avLst/>
              </a:prstGeom>
              <a:solidFill>
                <a:srgbClr val="BBD7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11" name="Google Shape;311;p23"/>
            <p:cNvSpPr txBox="1"/>
            <p:nvPr/>
          </p:nvSpPr>
          <p:spPr>
            <a:xfrm>
              <a:off x="-5980250" y="660875"/>
              <a:ext cx="9820200" cy="769500"/>
            </a:xfrm>
            <a:prstGeom prst="rect">
              <a:avLst/>
            </a:prstGeom>
            <a:solidFill>
              <a:srgbClr val="BBD7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44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서버 장애의 원인</a:t>
              </a:r>
              <a:endParaRPr sz="4400"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6" name="Google Shape;316;p24"/>
          <p:cNvGraphicFramePr/>
          <p:nvPr/>
        </p:nvGraphicFramePr>
        <p:xfrm>
          <a:off x="0" y="-12"/>
          <a:ext cx="18288000" cy="381000"/>
        </p:xfrm>
        <a:graphic>
          <a:graphicData uri="http://schemas.openxmlformats.org/drawingml/2006/table">
            <a:tbl>
              <a:tblPr>
                <a:noFill/>
                <a:tableStyleId>{FF4EEBFA-D999-498D-BCA9-CF4BF4E859B7}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4572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1. 프로젝트 정의</a:t>
                      </a:r>
                      <a:endParaRPr sz="11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2. 주제 선정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3. 데이터 처리 방안 및 활용 기법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4. 시스템 개발 및 테스트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5. 서비스 활용방안 및 기대효과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17" name="Google Shape;317;p24"/>
          <p:cNvGrpSpPr/>
          <p:nvPr/>
        </p:nvGrpSpPr>
        <p:grpSpPr>
          <a:xfrm>
            <a:off x="-2703650" y="550787"/>
            <a:ext cx="10238096" cy="989700"/>
            <a:chOff x="0" y="561712"/>
            <a:chExt cx="10238096" cy="989700"/>
          </a:xfrm>
        </p:grpSpPr>
        <p:grpSp>
          <p:nvGrpSpPr>
            <p:cNvPr id="318" name="Google Shape;318;p24"/>
            <p:cNvGrpSpPr/>
            <p:nvPr/>
          </p:nvGrpSpPr>
          <p:grpSpPr>
            <a:xfrm>
              <a:off x="2" y="561712"/>
              <a:ext cx="10238094" cy="989700"/>
              <a:chOff x="2" y="561712"/>
              <a:chExt cx="10238094" cy="989700"/>
            </a:xfrm>
          </p:grpSpPr>
          <p:sp>
            <p:nvSpPr>
              <p:cNvPr id="319" name="Google Shape;319;p24"/>
              <p:cNvSpPr/>
              <p:nvPr/>
            </p:nvSpPr>
            <p:spPr>
              <a:xfrm>
                <a:off x="9143996" y="561712"/>
                <a:ext cx="1094100" cy="989700"/>
              </a:xfrm>
              <a:prstGeom prst="flowChartDelay">
                <a:avLst/>
              </a:prstGeom>
              <a:solidFill>
                <a:srgbClr val="BBD7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24"/>
              <p:cNvSpPr/>
              <p:nvPr/>
            </p:nvSpPr>
            <p:spPr>
              <a:xfrm>
                <a:off x="2" y="561775"/>
                <a:ext cx="9144000" cy="989575"/>
              </a:xfrm>
              <a:prstGeom prst="flowChartProcess">
                <a:avLst/>
              </a:prstGeom>
              <a:solidFill>
                <a:srgbClr val="BBD7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1" name="Google Shape;321;p24"/>
            <p:cNvSpPr txBox="1"/>
            <p:nvPr/>
          </p:nvSpPr>
          <p:spPr>
            <a:xfrm>
              <a:off x="0" y="671800"/>
              <a:ext cx="9820200" cy="769500"/>
            </a:xfrm>
            <a:prstGeom prst="rect">
              <a:avLst/>
            </a:prstGeom>
            <a:solidFill>
              <a:srgbClr val="BBD7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44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서버 장애의 원인 - 리소스의 부족</a:t>
              </a:r>
              <a:endParaRPr sz="4400"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322" name="Google Shape;322;p24"/>
          <p:cNvGrpSpPr/>
          <p:nvPr/>
        </p:nvGrpSpPr>
        <p:grpSpPr>
          <a:xfrm>
            <a:off x="1528200" y="1710250"/>
            <a:ext cx="15334234" cy="8237000"/>
            <a:chOff x="1528200" y="1710250"/>
            <a:chExt cx="15334234" cy="8237000"/>
          </a:xfrm>
        </p:grpSpPr>
        <p:sp>
          <p:nvSpPr>
            <p:cNvPr id="323" name="Google Shape;323;p24"/>
            <p:cNvSpPr/>
            <p:nvPr/>
          </p:nvSpPr>
          <p:spPr>
            <a:xfrm>
              <a:off x="10160775" y="1788125"/>
              <a:ext cx="1893300" cy="336600"/>
            </a:xfrm>
            <a:prstGeom prst="rect">
              <a:avLst/>
            </a:pr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4" name="Google Shape;324;p24"/>
            <p:cNvGrpSpPr/>
            <p:nvPr/>
          </p:nvGrpSpPr>
          <p:grpSpPr>
            <a:xfrm>
              <a:off x="1528200" y="1710250"/>
              <a:ext cx="15334234" cy="8237000"/>
              <a:chOff x="1528200" y="1710250"/>
              <a:chExt cx="15334234" cy="8237000"/>
            </a:xfrm>
          </p:grpSpPr>
          <p:cxnSp>
            <p:nvCxnSpPr>
              <p:cNvPr id="325" name="Google Shape;325;p24"/>
              <p:cNvCxnSpPr>
                <a:stCxn id="326" idx="2"/>
              </p:cNvCxnSpPr>
              <p:nvPr/>
            </p:nvCxnSpPr>
            <p:spPr>
              <a:xfrm>
                <a:off x="3976200" y="5348388"/>
                <a:ext cx="1298400" cy="2481300"/>
              </a:xfrm>
              <a:prstGeom prst="straightConnector1">
                <a:avLst/>
              </a:prstGeom>
              <a:noFill/>
              <a:ln w="1143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326" name="Google Shape;326;p24"/>
              <p:cNvSpPr txBox="1"/>
              <p:nvPr/>
            </p:nvSpPr>
            <p:spPr>
              <a:xfrm>
                <a:off x="2168100" y="4532688"/>
                <a:ext cx="3616200" cy="81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0" indent="-488950" algn="ctr" rtl="0">
                  <a:spcBef>
                    <a:spcPts val="0"/>
                  </a:spcBef>
                  <a:spcAft>
                    <a:spcPts val="0"/>
                  </a:spcAft>
                  <a:buSzPts val="4100"/>
                  <a:buFont typeface="Do Hyeon"/>
                  <a:buAutoNum type="arabicPeriod"/>
                </a:pPr>
                <a:r>
                  <a:rPr lang="en-US" sz="4100">
                    <a:latin typeface="Do Hyeon"/>
                    <a:ea typeface="Do Hyeon"/>
                    <a:cs typeface="Do Hyeon"/>
                    <a:sym typeface="Do Hyeon"/>
                  </a:rPr>
                  <a:t>리소스의 부족</a:t>
                </a:r>
                <a:endParaRPr sz="4100"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  <p:sp>
            <p:nvSpPr>
              <p:cNvPr id="327" name="Google Shape;327;p24"/>
              <p:cNvSpPr/>
              <p:nvPr/>
            </p:nvSpPr>
            <p:spPr>
              <a:xfrm rot="10800000" flipH="1">
                <a:off x="1528200" y="2065672"/>
                <a:ext cx="4896000" cy="4106700"/>
              </a:xfrm>
              <a:prstGeom prst="round2SameRect">
                <a:avLst>
                  <a:gd name="adj1" fmla="val 19655"/>
                  <a:gd name="adj2" fmla="val 0"/>
                </a:avLst>
              </a:prstGeom>
              <a:solidFill>
                <a:srgbClr val="F3F3F3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24"/>
              <p:cNvSpPr txBox="1"/>
              <p:nvPr/>
            </p:nvSpPr>
            <p:spPr>
              <a:xfrm>
                <a:off x="4688850" y="8100150"/>
                <a:ext cx="8910300" cy="184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5400">
                    <a:latin typeface="Do Hyeon"/>
                    <a:ea typeface="Do Hyeon"/>
                    <a:cs typeface="Do Hyeon"/>
                    <a:sym typeface="Do Hyeon"/>
                  </a:rPr>
                  <a:t>서버 사용자 및 현재 서버의 상태로</a:t>
                </a:r>
                <a:endParaRPr sz="5400">
                  <a:latin typeface="Do Hyeon"/>
                  <a:ea typeface="Do Hyeon"/>
                  <a:cs typeface="Do Hyeon"/>
                  <a:sym typeface="Do Hyeon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5400">
                    <a:latin typeface="Do Hyeon"/>
                    <a:ea typeface="Do Hyeon"/>
                    <a:cs typeface="Do Hyeon"/>
                    <a:sym typeface="Do Hyeon"/>
                  </a:rPr>
                  <a:t>예측이 가능</a:t>
                </a:r>
                <a:endParaRPr sz="5400"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  <p:sp>
            <p:nvSpPr>
              <p:cNvPr id="329" name="Google Shape;329;p24"/>
              <p:cNvSpPr/>
              <p:nvPr/>
            </p:nvSpPr>
            <p:spPr>
              <a:xfrm rot="10800000" flipH="1">
                <a:off x="6696000" y="2065771"/>
                <a:ext cx="4896000" cy="4106600"/>
              </a:xfrm>
              <a:prstGeom prst="round2SameRect">
                <a:avLst>
                  <a:gd name="adj1" fmla="val 19655"/>
                  <a:gd name="adj2" fmla="val 0"/>
                </a:avLst>
              </a:prstGeom>
              <a:solidFill>
                <a:srgbClr val="F3F3F3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24"/>
              <p:cNvSpPr/>
              <p:nvPr/>
            </p:nvSpPr>
            <p:spPr>
              <a:xfrm rot="10800000" flipH="1">
                <a:off x="11863800" y="2065771"/>
                <a:ext cx="4896000" cy="4106600"/>
              </a:xfrm>
              <a:prstGeom prst="round2SameRect">
                <a:avLst>
                  <a:gd name="adj1" fmla="val 19655"/>
                  <a:gd name="adj2" fmla="val 0"/>
                </a:avLst>
              </a:prstGeom>
              <a:solidFill>
                <a:srgbClr val="F3F3F3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4"/>
              <p:cNvSpPr txBox="1"/>
              <p:nvPr/>
            </p:nvSpPr>
            <p:spPr>
              <a:xfrm>
                <a:off x="7661525" y="4532700"/>
                <a:ext cx="3131700" cy="81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100">
                    <a:latin typeface="Do Hyeon"/>
                    <a:ea typeface="Do Hyeon"/>
                    <a:cs typeface="Do Hyeon"/>
                    <a:sym typeface="Do Hyeon"/>
                  </a:rPr>
                  <a:t>2. 시스템 에러</a:t>
                </a:r>
                <a:endParaRPr sz="5900"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  <p:sp>
            <p:nvSpPr>
              <p:cNvPr id="332" name="Google Shape;332;p24"/>
              <p:cNvSpPr txBox="1"/>
              <p:nvPr/>
            </p:nvSpPr>
            <p:spPr>
              <a:xfrm>
                <a:off x="12451800" y="4456500"/>
                <a:ext cx="3720000" cy="81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100">
                    <a:latin typeface="Do Hyeon"/>
                    <a:ea typeface="Do Hyeon"/>
                    <a:cs typeface="Do Hyeon"/>
                    <a:sym typeface="Do Hyeon"/>
                  </a:rPr>
                  <a:t>3. 하드웨어 문제</a:t>
                </a:r>
                <a:endParaRPr sz="4600"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  <p:pic>
            <p:nvPicPr>
              <p:cNvPr id="333" name="Google Shape;333;p2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634125" y="1710250"/>
                <a:ext cx="10228309" cy="539981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34" name="Google Shape;334;p24"/>
              <p:cNvSpPr/>
              <p:nvPr/>
            </p:nvSpPr>
            <p:spPr>
              <a:xfrm>
                <a:off x="8987850" y="3413125"/>
                <a:ext cx="2224800" cy="336600"/>
              </a:xfrm>
              <a:prstGeom prst="rect">
                <a:avLst/>
              </a:prstGeom>
              <a:noFill/>
              <a:ln w="19050" cap="flat" cmpd="sng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4"/>
              <p:cNvSpPr/>
              <p:nvPr/>
            </p:nvSpPr>
            <p:spPr>
              <a:xfrm>
                <a:off x="12327575" y="5437775"/>
                <a:ext cx="2903100" cy="336600"/>
              </a:xfrm>
              <a:prstGeom prst="rect">
                <a:avLst/>
              </a:prstGeom>
              <a:noFill/>
              <a:ln w="19050" cap="flat" cmpd="sng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4"/>
              <p:cNvSpPr txBox="1"/>
              <p:nvPr/>
            </p:nvSpPr>
            <p:spPr>
              <a:xfrm>
                <a:off x="2168100" y="4532688"/>
                <a:ext cx="3616200" cy="81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lvl="0" indent="-488950" algn="ctr" rtl="0">
                  <a:spcBef>
                    <a:spcPts val="0"/>
                  </a:spcBef>
                  <a:spcAft>
                    <a:spcPts val="0"/>
                  </a:spcAft>
                  <a:buSzPts val="4100"/>
                  <a:buFont typeface="Do Hyeon"/>
                  <a:buAutoNum type="arabicPeriod"/>
                </a:pPr>
                <a:r>
                  <a:rPr lang="en-US" sz="4100">
                    <a:latin typeface="Do Hyeon"/>
                    <a:ea typeface="Do Hyeon"/>
                    <a:cs typeface="Do Hyeon"/>
                    <a:sym typeface="Do Hyeon"/>
                  </a:rPr>
                  <a:t>리소스의 부족</a:t>
                </a:r>
                <a:endParaRPr sz="4100"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</p:grpSp>
        <p:sp>
          <p:nvSpPr>
            <p:cNvPr id="337" name="Google Shape;337;p24"/>
            <p:cNvSpPr/>
            <p:nvPr/>
          </p:nvSpPr>
          <p:spPr>
            <a:xfrm>
              <a:off x="10160775" y="1788125"/>
              <a:ext cx="1893300" cy="336600"/>
            </a:xfrm>
            <a:prstGeom prst="rect">
              <a:avLst/>
            </a:pr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150" y="2124550"/>
            <a:ext cx="8240600" cy="485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20975" y="2051726"/>
            <a:ext cx="6722269" cy="48540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44" name="Google Shape;344;p25"/>
          <p:cNvGraphicFramePr/>
          <p:nvPr/>
        </p:nvGraphicFramePr>
        <p:xfrm>
          <a:off x="0" y="-12"/>
          <a:ext cx="18288000" cy="381000"/>
        </p:xfrm>
        <a:graphic>
          <a:graphicData uri="http://schemas.openxmlformats.org/drawingml/2006/table">
            <a:tbl>
              <a:tblPr>
                <a:noFill/>
                <a:tableStyleId>{FF4EEBFA-D999-498D-BCA9-CF4BF4E859B7}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4572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1. 프로젝트 정의</a:t>
                      </a:r>
                      <a:endParaRPr sz="11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2. 주제 선정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3. 데이터 처리 방안 및 활용 기법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4. 시스템 개발 및 테스트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5. 서비스 활용방안 및 기대효과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45" name="Google Shape;345;p25"/>
          <p:cNvGrpSpPr/>
          <p:nvPr/>
        </p:nvGrpSpPr>
        <p:grpSpPr>
          <a:xfrm>
            <a:off x="-2703650" y="550787"/>
            <a:ext cx="10238096" cy="989700"/>
            <a:chOff x="0" y="561712"/>
            <a:chExt cx="10238096" cy="989700"/>
          </a:xfrm>
        </p:grpSpPr>
        <p:grpSp>
          <p:nvGrpSpPr>
            <p:cNvPr id="346" name="Google Shape;346;p25"/>
            <p:cNvGrpSpPr/>
            <p:nvPr/>
          </p:nvGrpSpPr>
          <p:grpSpPr>
            <a:xfrm>
              <a:off x="2" y="561712"/>
              <a:ext cx="10238094" cy="989700"/>
              <a:chOff x="2" y="561712"/>
              <a:chExt cx="10238094" cy="989700"/>
            </a:xfrm>
          </p:grpSpPr>
          <p:sp>
            <p:nvSpPr>
              <p:cNvPr id="347" name="Google Shape;347;p25"/>
              <p:cNvSpPr/>
              <p:nvPr/>
            </p:nvSpPr>
            <p:spPr>
              <a:xfrm>
                <a:off x="9143996" y="561712"/>
                <a:ext cx="1094100" cy="989700"/>
              </a:xfrm>
              <a:prstGeom prst="flowChartDelay">
                <a:avLst/>
              </a:prstGeom>
              <a:solidFill>
                <a:srgbClr val="BBD7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25"/>
              <p:cNvSpPr/>
              <p:nvPr/>
            </p:nvSpPr>
            <p:spPr>
              <a:xfrm>
                <a:off x="2" y="561775"/>
                <a:ext cx="9144000" cy="989575"/>
              </a:xfrm>
              <a:prstGeom prst="flowChartProcess">
                <a:avLst/>
              </a:prstGeom>
              <a:solidFill>
                <a:srgbClr val="BBD7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9" name="Google Shape;349;p25"/>
            <p:cNvSpPr txBox="1"/>
            <p:nvPr/>
          </p:nvSpPr>
          <p:spPr>
            <a:xfrm>
              <a:off x="0" y="671800"/>
              <a:ext cx="9820200" cy="769500"/>
            </a:xfrm>
            <a:prstGeom prst="rect">
              <a:avLst/>
            </a:prstGeom>
            <a:solidFill>
              <a:srgbClr val="BBD7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44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서버 장애의 원인 - 리소스의 부족</a:t>
              </a:r>
              <a:endParaRPr sz="4400"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sp>
        <p:nvSpPr>
          <p:cNvPr id="350" name="Google Shape;350;p25"/>
          <p:cNvSpPr txBox="1"/>
          <p:nvPr/>
        </p:nvSpPr>
        <p:spPr>
          <a:xfrm>
            <a:off x="1183200" y="6978600"/>
            <a:ext cx="10418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Do Hyeon"/>
              <a:buChar char="●"/>
            </a:pPr>
            <a:r>
              <a:rPr lang="en-US" sz="2100">
                <a:latin typeface="Do Hyeon"/>
                <a:ea typeface="Do Hyeon"/>
                <a:cs typeface="Do Hyeon"/>
                <a:sym typeface="Do Hyeon"/>
              </a:rPr>
              <a:t>TPS(초당 트랜잭션 수)와 ELPS_TIME(응답시간)의 관계성</a:t>
            </a:r>
            <a:r>
              <a:rPr lang="en-US" sz="1900">
                <a:latin typeface="Do Hyeon"/>
                <a:ea typeface="Do Hyeon"/>
                <a:cs typeface="Do Hyeon"/>
                <a:sym typeface="Do Hyeon"/>
              </a:rPr>
              <a:t> </a:t>
            </a:r>
            <a:endParaRPr sz="19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51" name="Google Shape;351;p25"/>
          <p:cNvSpPr txBox="1"/>
          <p:nvPr/>
        </p:nvSpPr>
        <p:spPr>
          <a:xfrm>
            <a:off x="3404325" y="7646750"/>
            <a:ext cx="13652400" cy="31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Do Hyeon"/>
              <a:buAutoNum type="arabicParenR"/>
            </a:pPr>
            <a:r>
              <a:rPr lang="en-US" sz="2500">
                <a:latin typeface="Do Hyeon"/>
                <a:ea typeface="Do Hyeon"/>
                <a:cs typeface="Do Hyeon"/>
                <a:sym typeface="Do Hyeon"/>
              </a:rPr>
              <a:t>매 시간대에 예측 해 놓은 TPS에서 벗어나는 경우 관리자에게 경고 출력</a:t>
            </a:r>
            <a:endParaRPr sz="2500">
              <a:latin typeface="Do Hyeon"/>
              <a:ea typeface="Do Hyeon"/>
              <a:cs typeface="Do Hyeon"/>
              <a:sym typeface="Do Hyeo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Do Hyeon"/>
              <a:ea typeface="Do Hyeon"/>
              <a:cs typeface="Do Hyeon"/>
              <a:sym typeface="Do Hyeon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Do Hyeon"/>
              <a:buAutoNum type="arabicParenR"/>
            </a:pPr>
            <a:r>
              <a:rPr lang="en-US" sz="2500">
                <a:latin typeface="Do Hyeon"/>
                <a:ea typeface="Do Hyeon"/>
                <a:cs typeface="Do Hyeon"/>
                <a:sym typeface="Do Hyeon"/>
              </a:rPr>
              <a:t>TPS가 일정 수준(임계치)을 넘기면 ELPS_TIME이 급격하게 늘어나다 서버 문제 발생 후 급감하는 경향을 보임</a:t>
            </a:r>
            <a:endParaRPr sz="2500">
              <a:latin typeface="Do Hyeon"/>
              <a:ea typeface="Do Hyeon"/>
              <a:cs typeface="Do Hyeon"/>
              <a:sym typeface="Do Hyeo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Do Hyeon"/>
              <a:ea typeface="Do Hyeon"/>
              <a:cs typeface="Do Hyeon"/>
              <a:sym typeface="Do Hyeo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Do Hyeon"/>
                <a:ea typeface="Do Hyeon"/>
                <a:cs typeface="Do Hyeon"/>
                <a:sym typeface="Do Hyeon"/>
              </a:rPr>
              <a:t>따라서 TPS의 크기에 따라 응답시간이 크게 증감하는 경우를 이상치로 정해서 경고 출력</a:t>
            </a:r>
            <a:endParaRPr sz="250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latin typeface="Do Hyeon"/>
              <a:ea typeface="Do Hyeon"/>
              <a:cs typeface="Do Hyeon"/>
              <a:sym typeface="Do Hyeo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52" name="Google Shape;352;p25"/>
          <p:cNvPicPr preferRelativeResize="0"/>
          <p:nvPr/>
        </p:nvPicPr>
        <p:blipFill rotWithShape="1">
          <a:blip r:embed="rId5">
            <a:alphaModFix/>
          </a:blip>
          <a:srcRect l="19446" t="7645" r="44406" b="56792"/>
          <a:stretch/>
        </p:blipFill>
        <p:spPr>
          <a:xfrm>
            <a:off x="937175" y="7646750"/>
            <a:ext cx="2104900" cy="207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D5E7"/>
        </a:soli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6"/>
          <p:cNvSpPr txBox="1"/>
          <p:nvPr/>
        </p:nvSpPr>
        <p:spPr>
          <a:xfrm>
            <a:off x="904722" y="4459475"/>
            <a:ext cx="124902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rPr lang="en-US" sz="7600" b="0" i="0" u="none" strike="noStrike" cap="none">
                <a:solidFill>
                  <a:srgbClr val="F8FFFF"/>
                </a:solidFill>
                <a:latin typeface="Do Hyeon"/>
                <a:ea typeface="Do Hyeon"/>
                <a:cs typeface="Do Hyeon"/>
                <a:sym typeface="Do Hyeon"/>
              </a:rPr>
              <a:t>데이터 처리방안 및 활용기법</a:t>
            </a:r>
            <a:endParaRPr sz="1800" b="0" i="0" u="none" strike="noStrike" cap="non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58" name="Google Shape;358;p26"/>
          <p:cNvSpPr txBox="1"/>
          <p:nvPr/>
        </p:nvSpPr>
        <p:spPr>
          <a:xfrm>
            <a:off x="818312" y="1211674"/>
            <a:ext cx="6830100" cy="3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0"/>
              <a:buFont typeface="Arial"/>
              <a:buNone/>
            </a:pPr>
            <a:r>
              <a:rPr lang="en-US" sz="20500" b="0" i="0" u="none" strike="noStrike" cap="none">
                <a:solidFill>
                  <a:srgbClr val="F8FFFF"/>
                </a:solidFill>
                <a:latin typeface="Do Hyeon"/>
                <a:ea typeface="Do Hyeon"/>
                <a:cs typeface="Do Hyeon"/>
                <a:sym typeface="Do Hyeon"/>
              </a:rPr>
              <a:t>03</a:t>
            </a:r>
            <a:endParaRPr sz="1800" b="0" i="0" u="none" strike="noStrike" cap="non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59" name="Google Shape;359;p26"/>
          <p:cNvSpPr txBox="1"/>
          <p:nvPr/>
        </p:nvSpPr>
        <p:spPr>
          <a:xfrm>
            <a:off x="13009949" y="6888225"/>
            <a:ext cx="4371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8FFFF"/>
                </a:solidFill>
                <a:latin typeface="Do Hyeon"/>
                <a:ea typeface="Do Hyeon"/>
                <a:cs typeface="Do Hyeon"/>
                <a:sym typeface="Do Hyeon"/>
              </a:rPr>
              <a:t>01. </a:t>
            </a:r>
            <a:r>
              <a:rPr lang="en-US" sz="2400">
                <a:solidFill>
                  <a:srgbClr val="F8FFFF"/>
                </a:solidFill>
                <a:latin typeface="Do Hyeon"/>
                <a:ea typeface="Do Hyeon"/>
                <a:cs typeface="Do Hyeon"/>
                <a:sym typeface="Do Hyeon"/>
              </a:rPr>
              <a:t>시계열 데이터 시각화 (EDA)</a:t>
            </a:r>
            <a:endParaRPr sz="2400">
              <a:solidFill>
                <a:srgbClr val="F8FFFF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8FFFF"/>
                </a:solidFill>
                <a:latin typeface="Do Hyeon"/>
                <a:ea typeface="Do Hyeon"/>
                <a:cs typeface="Do Hyeon"/>
                <a:sym typeface="Do Hyeon"/>
              </a:rPr>
              <a:t>02. </a:t>
            </a:r>
            <a:r>
              <a:rPr lang="en-US" sz="2400">
                <a:solidFill>
                  <a:srgbClr val="F8FFFF"/>
                </a:solidFill>
                <a:latin typeface="Do Hyeon"/>
                <a:ea typeface="Do Hyeon"/>
                <a:cs typeface="Do Hyeon"/>
                <a:sym typeface="Do Hyeon"/>
              </a:rPr>
              <a:t>모델 선정</a:t>
            </a:r>
            <a:endParaRPr sz="2400">
              <a:solidFill>
                <a:srgbClr val="F8FFFF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8FFFF"/>
                </a:solidFill>
                <a:latin typeface="Do Hyeon"/>
                <a:ea typeface="Do Hyeon"/>
                <a:cs typeface="Do Hyeon"/>
                <a:sym typeface="Do Hyeon"/>
              </a:rPr>
              <a:t>03. </a:t>
            </a:r>
            <a:r>
              <a:rPr lang="en-US" sz="2400">
                <a:solidFill>
                  <a:srgbClr val="F8FFFF"/>
                </a:solidFill>
                <a:latin typeface="Do Hyeon"/>
                <a:ea typeface="Do Hyeon"/>
                <a:cs typeface="Do Hyeon"/>
                <a:sym typeface="Do Hyeon"/>
              </a:rPr>
              <a:t>모델링 결과</a:t>
            </a:r>
            <a:endParaRPr sz="1800" b="0" i="0" u="none" strike="noStrike" cap="non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60" name="Google Shape;36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4762" y="9295243"/>
            <a:ext cx="16476191" cy="78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27"/>
          <p:cNvGraphicFramePr/>
          <p:nvPr/>
        </p:nvGraphicFramePr>
        <p:xfrm>
          <a:off x="0" y="-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{FF4EEBFA-D999-498D-BCA9-CF4BF4E859B7}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4572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1. 프로젝트 정의</a:t>
                      </a:r>
                      <a:endParaRPr sz="11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2. 주제 선정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3. 데이터 처리 방안 및 활용 기법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4. 시스템 개발 및 테스트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5. 서비스 활용방안 및 기대효과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66" name="Google Shape;366;p27"/>
          <p:cNvGrpSpPr/>
          <p:nvPr/>
        </p:nvGrpSpPr>
        <p:grpSpPr>
          <a:xfrm>
            <a:off x="-3618050" y="550787"/>
            <a:ext cx="10238096" cy="989700"/>
            <a:chOff x="0" y="561712"/>
            <a:chExt cx="10238096" cy="989700"/>
          </a:xfrm>
        </p:grpSpPr>
        <p:grpSp>
          <p:nvGrpSpPr>
            <p:cNvPr id="367" name="Google Shape;367;p27"/>
            <p:cNvGrpSpPr/>
            <p:nvPr/>
          </p:nvGrpSpPr>
          <p:grpSpPr>
            <a:xfrm>
              <a:off x="2" y="561712"/>
              <a:ext cx="10238094" cy="989700"/>
              <a:chOff x="2" y="561712"/>
              <a:chExt cx="10238094" cy="989700"/>
            </a:xfrm>
          </p:grpSpPr>
          <p:sp>
            <p:nvSpPr>
              <p:cNvPr id="368" name="Google Shape;368;p27"/>
              <p:cNvSpPr/>
              <p:nvPr/>
            </p:nvSpPr>
            <p:spPr>
              <a:xfrm>
                <a:off x="9143996" y="561712"/>
                <a:ext cx="1094100" cy="989700"/>
              </a:xfrm>
              <a:prstGeom prst="flowChartDelay">
                <a:avLst/>
              </a:prstGeom>
              <a:solidFill>
                <a:srgbClr val="BBD7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27"/>
              <p:cNvSpPr/>
              <p:nvPr/>
            </p:nvSpPr>
            <p:spPr>
              <a:xfrm>
                <a:off x="2" y="561775"/>
                <a:ext cx="9144000" cy="989575"/>
              </a:xfrm>
              <a:prstGeom prst="flowChartProcess">
                <a:avLst/>
              </a:prstGeom>
              <a:solidFill>
                <a:srgbClr val="BBD7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0" name="Google Shape;370;p27"/>
            <p:cNvSpPr txBox="1"/>
            <p:nvPr/>
          </p:nvSpPr>
          <p:spPr>
            <a:xfrm>
              <a:off x="0" y="671800"/>
              <a:ext cx="9820200" cy="769500"/>
            </a:xfrm>
            <a:prstGeom prst="rect">
              <a:avLst/>
            </a:prstGeom>
            <a:solidFill>
              <a:srgbClr val="BBD7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44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시계열 데이터 시각화 - EDA</a:t>
              </a:r>
              <a:endParaRPr sz="4400"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371" name="Google Shape;371;p27"/>
          <p:cNvGrpSpPr/>
          <p:nvPr/>
        </p:nvGrpSpPr>
        <p:grpSpPr>
          <a:xfrm>
            <a:off x="433900" y="2130475"/>
            <a:ext cx="16585971" cy="7175694"/>
            <a:chOff x="433900" y="2130475"/>
            <a:chExt cx="16585971" cy="7175694"/>
          </a:xfrm>
        </p:grpSpPr>
        <p:pic>
          <p:nvPicPr>
            <p:cNvPr id="372" name="Google Shape;372;p2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33900" y="2130475"/>
              <a:ext cx="10991048" cy="35688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2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875384" y="3472016"/>
              <a:ext cx="2925944" cy="2795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Google Shape;374;p2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801328" y="2387982"/>
              <a:ext cx="3535486" cy="258391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</p:pic>
        <p:sp>
          <p:nvSpPr>
            <p:cNvPr id="375" name="Google Shape;375;p27"/>
            <p:cNvSpPr txBox="1"/>
            <p:nvPr/>
          </p:nvSpPr>
          <p:spPr>
            <a:xfrm>
              <a:off x="12156565" y="2375809"/>
              <a:ext cx="48249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rgbClr val="FFFFFF"/>
                  </a:solidFill>
                  <a:latin typeface="Do Hyeon"/>
                  <a:ea typeface="Do Hyeon"/>
                  <a:cs typeface="Do Hyeon"/>
                  <a:sym typeface="Do Hyeon"/>
                </a:rPr>
                <a:t>TPS</a:t>
              </a:r>
              <a:endParaRPr sz="25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376" name="Google Shape;376;p27"/>
            <p:cNvSpPr txBox="1"/>
            <p:nvPr/>
          </p:nvSpPr>
          <p:spPr>
            <a:xfrm>
              <a:off x="12881185" y="3159130"/>
              <a:ext cx="34557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TPS는 영업시작 시간에 급증하여, 영업종료 시간이 다가올때 급감하는 형태의 그래프를 그린다.</a:t>
              </a:r>
              <a:endParaRPr sz="2000" b="0" i="0" u="none" strike="noStrike" cap="non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pic>
          <p:nvPicPr>
            <p:cNvPr id="377" name="Google Shape;377;p2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839734" y="6547656"/>
              <a:ext cx="3535486" cy="258391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</p:pic>
        <p:sp>
          <p:nvSpPr>
            <p:cNvPr id="378" name="Google Shape;378;p27"/>
            <p:cNvSpPr txBox="1"/>
            <p:nvPr/>
          </p:nvSpPr>
          <p:spPr>
            <a:xfrm>
              <a:off x="12194971" y="6535482"/>
              <a:ext cx="48249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rgbClr val="FFFFFF"/>
                  </a:solidFill>
                  <a:latin typeface="Do Hyeon"/>
                  <a:ea typeface="Do Hyeon"/>
                  <a:cs typeface="Do Hyeon"/>
                  <a:sym typeface="Do Hyeon"/>
                </a:rPr>
                <a:t>ELPS_</a:t>
              </a:r>
              <a:r>
                <a:rPr lang="en-US" sz="2500">
                  <a:solidFill>
                    <a:srgbClr val="FFFFFF"/>
                  </a:solidFill>
                  <a:latin typeface="Do Hyeon"/>
                  <a:ea typeface="Do Hyeon"/>
                  <a:cs typeface="Do Hyeon"/>
                  <a:sym typeface="Do Hyeon"/>
                </a:rPr>
                <a:t>MAX</a:t>
              </a:r>
              <a:endParaRPr sz="25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379" name="Google Shape;379;p27"/>
            <p:cNvSpPr txBox="1"/>
            <p:nvPr/>
          </p:nvSpPr>
          <p:spPr>
            <a:xfrm>
              <a:off x="12919591" y="7118812"/>
              <a:ext cx="3455700" cy="75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ELPS_</a:t>
              </a:r>
              <a:r>
                <a:rPr lang="en-US" sz="20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MAX</a:t>
              </a:r>
              <a:r>
                <a:rPr lang="en-US" sz="2000" b="0" i="0" u="none" strike="noStrike" cap="non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는 대체로 TPS</a:t>
              </a:r>
              <a:r>
                <a:rPr lang="en-US" sz="20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커질때 값이 튈 확률이 높다</a:t>
              </a:r>
              <a:endParaRPr sz="20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380" name="Google Shape;380;p27"/>
            <p:cNvSpPr/>
            <p:nvPr/>
          </p:nvSpPr>
          <p:spPr>
            <a:xfrm>
              <a:off x="7763435" y="2312894"/>
              <a:ext cx="1918447" cy="2746981"/>
            </a:xfrm>
            <a:prstGeom prst="roundRect">
              <a:avLst>
                <a:gd name="adj" fmla="val 16667"/>
              </a:avLst>
            </a:prstGeom>
            <a:noFill/>
            <a:ln w="88900" cap="flat" cmpd="sng">
              <a:solidFill>
                <a:srgbClr val="9ED6E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1" name="Google Shape;381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3900" y="6172198"/>
              <a:ext cx="11140081" cy="31339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" name="Google Shape;382;p2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525225" y="7655350"/>
              <a:ext cx="2159975" cy="167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28"/>
          <p:cNvGrpSpPr/>
          <p:nvPr/>
        </p:nvGrpSpPr>
        <p:grpSpPr>
          <a:xfrm>
            <a:off x="114875" y="1904075"/>
            <a:ext cx="17592525" cy="6692350"/>
            <a:chOff x="187725" y="2734625"/>
            <a:chExt cx="17592525" cy="6692350"/>
          </a:xfrm>
        </p:grpSpPr>
        <p:sp>
          <p:nvSpPr>
            <p:cNvPr id="388" name="Google Shape;388;p28"/>
            <p:cNvSpPr txBox="1"/>
            <p:nvPr/>
          </p:nvSpPr>
          <p:spPr>
            <a:xfrm>
              <a:off x="1073075" y="2887025"/>
              <a:ext cx="2603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>
                  <a:latin typeface="Do Hyeon"/>
                  <a:ea typeface="Do Hyeon"/>
                  <a:cs typeface="Do Hyeon"/>
                  <a:sym typeface="Do Hyeon"/>
                </a:rPr>
                <a:t>평균지연시간 확률 밀도</a:t>
              </a:r>
              <a:endParaRPr sz="2000" b="0" i="0" u="none" strike="noStrike" cap="non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389" name="Google Shape;389;p28"/>
            <p:cNvSpPr txBox="1"/>
            <p:nvPr/>
          </p:nvSpPr>
          <p:spPr>
            <a:xfrm>
              <a:off x="10200825" y="2734625"/>
              <a:ext cx="2603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>
                  <a:latin typeface="Do Hyeon"/>
                  <a:ea typeface="Do Hyeon"/>
                  <a:cs typeface="Do Hyeon"/>
                  <a:sym typeface="Do Hyeon"/>
                </a:rPr>
                <a:t>최대지연시간 확률 밀도</a:t>
              </a:r>
              <a:endParaRPr sz="2000" b="0" i="0" u="none" strike="noStrike" cap="non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pic>
          <p:nvPicPr>
            <p:cNvPr id="390" name="Google Shape;390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44000" y="3379625"/>
              <a:ext cx="8636250" cy="604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" name="Google Shape;391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7725" y="3604138"/>
              <a:ext cx="8333650" cy="5598325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392" name="Google Shape;392;p28"/>
          <p:cNvGraphicFramePr/>
          <p:nvPr/>
        </p:nvGraphicFramePr>
        <p:xfrm>
          <a:off x="0" y="-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{FF4EEBFA-D999-498D-BCA9-CF4BF4E859B7}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4572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1. 프로젝트 정의</a:t>
                      </a:r>
                      <a:endParaRPr sz="11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2. 주제 선정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3. 데이터 처리 방안 및 활용 기법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4. 시스템 개발 및 테스트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5. 서비스 활용방안 및 기대효과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93" name="Google Shape;393;p28"/>
          <p:cNvGrpSpPr/>
          <p:nvPr/>
        </p:nvGrpSpPr>
        <p:grpSpPr>
          <a:xfrm>
            <a:off x="-3618050" y="550787"/>
            <a:ext cx="10238096" cy="989700"/>
            <a:chOff x="0" y="561712"/>
            <a:chExt cx="10238096" cy="989700"/>
          </a:xfrm>
        </p:grpSpPr>
        <p:grpSp>
          <p:nvGrpSpPr>
            <p:cNvPr id="394" name="Google Shape;394;p28"/>
            <p:cNvGrpSpPr/>
            <p:nvPr/>
          </p:nvGrpSpPr>
          <p:grpSpPr>
            <a:xfrm>
              <a:off x="2" y="561712"/>
              <a:ext cx="10238094" cy="989700"/>
              <a:chOff x="2" y="561712"/>
              <a:chExt cx="10238094" cy="989700"/>
            </a:xfrm>
          </p:grpSpPr>
          <p:sp>
            <p:nvSpPr>
              <p:cNvPr id="395" name="Google Shape;395;p28"/>
              <p:cNvSpPr/>
              <p:nvPr/>
            </p:nvSpPr>
            <p:spPr>
              <a:xfrm>
                <a:off x="9143996" y="561712"/>
                <a:ext cx="1094100" cy="989700"/>
              </a:xfrm>
              <a:prstGeom prst="flowChartDelay">
                <a:avLst/>
              </a:prstGeom>
              <a:solidFill>
                <a:srgbClr val="BBD7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28"/>
              <p:cNvSpPr/>
              <p:nvPr/>
            </p:nvSpPr>
            <p:spPr>
              <a:xfrm>
                <a:off x="2" y="561775"/>
                <a:ext cx="9144000" cy="989575"/>
              </a:xfrm>
              <a:prstGeom prst="flowChartProcess">
                <a:avLst/>
              </a:prstGeom>
              <a:solidFill>
                <a:srgbClr val="BBD7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7" name="Google Shape;397;p28"/>
            <p:cNvSpPr txBox="1"/>
            <p:nvPr/>
          </p:nvSpPr>
          <p:spPr>
            <a:xfrm>
              <a:off x="0" y="671800"/>
              <a:ext cx="9820200" cy="769500"/>
            </a:xfrm>
            <a:prstGeom prst="rect">
              <a:avLst/>
            </a:prstGeom>
            <a:solidFill>
              <a:srgbClr val="BBD7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44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시계열 데이터 시각화 - EDA</a:t>
              </a:r>
              <a:endParaRPr sz="4400"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oogle Shape;402;p29"/>
          <p:cNvGrpSpPr/>
          <p:nvPr/>
        </p:nvGrpSpPr>
        <p:grpSpPr>
          <a:xfrm>
            <a:off x="430975" y="1954325"/>
            <a:ext cx="17426046" cy="6378350"/>
            <a:chOff x="435950" y="2887025"/>
            <a:chExt cx="17426046" cy="6378350"/>
          </a:xfrm>
        </p:grpSpPr>
        <p:pic>
          <p:nvPicPr>
            <p:cNvPr id="403" name="Google Shape;403;p2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231900" y="3291100"/>
              <a:ext cx="8630096" cy="5433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" name="Google Shape;404;p2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35950" y="3380499"/>
              <a:ext cx="8708050" cy="5583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5" name="Google Shape;405;p29"/>
            <p:cNvSpPr txBox="1"/>
            <p:nvPr/>
          </p:nvSpPr>
          <p:spPr>
            <a:xfrm>
              <a:off x="1196650" y="2887025"/>
              <a:ext cx="2603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TPS/평균 응답시간</a:t>
              </a:r>
              <a:endParaRPr sz="2000" b="0" i="0" u="none" strike="noStrike" cap="non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406" name="Google Shape;406;p29"/>
            <p:cNvSpPr txBox="1"/>
            <p:nvPr/>
          </p:nvSpPr>
          <p:spPr>
            <a:xfrm>
              <a:off x="10200825" y="2887025"/>
              <a:ext cx="2603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TPS/최대 응답시간</a:t>
              </a:r>
              <a:endParaRPr sz="2000" b="0" i="0" u="none" strike="noStrike" cap="non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407" name="Google Shape;407;p29"/>
            <p:cNvSpPr/>
            <p:nvPr/>
          </p:nvSpPr>
          <p:spPr>
            <a:xfrm>
              <a:off x="10200825" y="6883800"/>
              <a:ext cx="7074000" cy="1153500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9"/>
            <p:cNvSpPr txBox="1"/>
            <p:nvPr/>
          </p:nvSpPr>
          <p:spPr>
            <a:xfrm>
              <a:off x="10200825" y="8588275"/>
              <a:ext cx="35250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latin typeface="Do Hyeon"/>
                  <a:ea typeface="Do Hyeon"/>
                  <a:cs typeface="Do Hyeon"/>
                  <a:sym typeface="Do Hyeon"/>
                </a:rPr>
                <a:t>99% 구간</a:t>
              </a:r>
              <a:endParaRPr sz="3200"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cxnSp>
          <p:nvCxnSpPr>
            <p:cNvPr id="409" name="Google Shape;409;p29"/>
            <p:cNvCxnSpPr>
              <a:stCxn id="408" idx="0"/>
            </p:cNvCxnSpPr>
            <p:nvPr/>
          </p:nvCxnSpPr>
          <p:spPr>
            <a:xfrm rot="10800000" flipH="1">
              <a:off x="11963325" y="7499575"/>
              <a:ext cx="2045100" cy="10887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410" name="Google Shape;410;p29"/>
            <p:cNvSpPr/>
            <p:nvPr/>
          </p:nvSpPr>
          <p:spPr>
            <a:xfrm>
              <a:off x="1633425" y="7236250"/>
              <a:ext cx="6885000" cy="677100"/>
            </a:xfrm>
            <a:prstGeom prst="flowChartConnector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9"/>
            <p:cNvSpPr/>
            <p:nvPr/>
          </p:nvSpPr>
          <p:spPr>
            <a:xfrm>
              <a:off x="1442175" y="6172200"/>
              <a:ext cx="7353000" cy="964500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12" name="Google Shape;412;p29"/>
          <p:cNvGraphicFramePr/>
          <p:nvPr/>
        </p:nvGraphicFramePr>
        <p:xfrm>
          <a:off x="0" y="-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{FF4EEBFA-D999-498D-BCA9-CF4BF4E859B7}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4572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1. 프로젝트 정의</a:t>
                      </a:r>
                      <a:endParaRPr sz="11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2. 주제 선정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3. 데이터 처리 방안 및 활용 기법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4. 시스템 개발 및 테스트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5. 서비스 활용방안 및 기대효과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13" name="Google Shape;413;p29"/>
          <p:cNvGrpSpPr/>
          <p:nvPr/>
        </p:nvGrpSpPr>
        <p:grpSpPr>
          <a:xfrm>
            <a:off x="-3618050" y="550787"/>
            <a:ext cx="10238096" cy="989700"/>
            <a:chOff x="0" y="561712"/>
            <a:chExt cx="10238096" cy="989700"/>
          </a:xfrm>
        </p:grpSpPr>
        <p:grpSp>
          <p:nvGrpSpPr>
            <p:cNvPr id="414" name="Google Shape;414;p29"/>
            <p:cNvGrpSpPr/>
            <p:nvPr/>
          </p:nvGrpSpPr>
          <p:grpSpPr>
            <a:xfrm>
              <a:off x="2" y="561712"/>
              <a:ext cx="10238094" cy="989700"/>
              <a:chOff x="2" y="561712"/>
              <a:chExt cx="10238094" cy="989700"/>
            </a:xfrm>
          </p:grpSpPr>
          <p:sp>
            <p:nvSpPr>
              <p:cNvPr id="415" name="Google Shape;415;p29"/>
              <p:cNvSpPr/>
              <p:nvPr/>
            </p:nvSpPr>
            <p:spPr>
              <a:xfrm>
                <a:off x="9143996" y="561712"/>
                <a:ext cx="1094100" cy="989700"/>
              </a:xfrm>
              <a:prstGeom prst="flowChartDelay">
                <a:avLst/>
              </a:prstGeom>
              <a:solidFill>
                <a:srgbClr val="BBD7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29"/>
              <p:cNvSpPr/>
              <p:nvPr/>
            </p:nvSpPr>
            <p:spPr>
              <a:xfrm>
                <a:off x="2" y="561775"/>
                <a:ext cx="9144000" cy="989575"/>
              </a:xfrm>
              <a:prstGeom prst="flowChartProcess">
                <a:avLst/>
              </a:prstGeom>
              <a:solidFill>
                <a:srgbClr val="BBD7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17" name="Google Shape;417;p29"/>
            <p:cNvSpPr txBox="1"/>
            <p:nvPr/>
          </p:nvSpPr>
          <p:spPr>
            <a:xfrm>
              <a:off x="0" y="671800"/>
              <a:ext cx="9820200" cy="769500"/>
            </a:xfrm>
            <a:prstGeom prst="rect">
              <a:avLst/>
            </a:prstGeom>
            <a:solidFill>
              <a:srgbClr val="BBD7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44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시계열 데이터 시각화 - EDA</a:t>
              </a:r>
              <a:endParaRPr sz="4400"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sp>
        <p:nvSpPr>
          <p:cNvPr id="418" name="Google Shape;418;p29"/>
          <p:cNvSpPr txBox="1"/>
          <p:nvPr/>
        </p:nvSpPr>
        <p:spPr>
          <a:xfrm>
            <a:off x="4075150" y="-1164325"/>
            <a:ext cx="1156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3" name="Google Shape;423;p30"/>
          <p:cNvGrpSpPr/>
          <p:nvPr/>
        </p:nvGrpSpPr>
        <p:grpSpPr>
          <a:xfrm>
            <a:off x="829593" y="1930225"/>
            <a:ext cx="17254531" cy="8521225"/>
            <a:chOff x="829593" y="2235025"/>
            <a:chExt cx="17254531" cy="8521225"/>
          </a:xfrm>
        </p:grpSpPr>
        <p:cxnSp>
          <p:nvCxnSpPr>
            <p:cNvPr id="424" name="Google Shape;424;p30"/>
            <p:cNvCxnSpPr/>
            <p:nvPr/>
          </p:nvCxnSpPr>
          <p:spPr>
            <a:xfrm>
              <a:off x="9144000" y="2235025"/>
              <a:ext cx="0" cy="7504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5" name="Google Shape;425;p30"/>
            <p:cNvSpPr txBox="1"/>
            <p:nvPr/>
          </p:nvSpPr>
          <p:spPr>
            <a:xfrm>
              <a:off x="1262650" y="2553888"/>
              <a:ext cx="7211700" cy="24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25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-US" sz="34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높은 정확도</a:t>
              </a:r>
              <a:endParaRPr sz="3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0" lvl="0" indent="0" algn="l" rtl="0">
                <a:lnSpc>
                  <a:spcPct val="125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-US" sz="31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❏ </a:t>
              </a:r>
              <a:r>
                <a:rPr lang="en-US" sz="26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MAE, RMSE, RMSE, R2, RMSLE, MAP, TT 등 모델 성능 지표를 통해 모델의 예측 정확도 판별 및 정확도가 높은 모델 선정</a:t>
              </a:r>
              <a:endParaRPr sz="2300"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cxnSp>
          <p:nvCxnSpPr>
            <p:cNvPr id="426" name="Google Shape;426;p30"/>
            <p:cNvCxnSpPr/>
            <p:nvPr/>
          </p:nvCxnSpPr>
          <p:spPr>
            <a:xfrm rot="5400000" flipH="1">
              <a:off x="4848543" y="1414800"/>
              <a:ext cx="39900" cy="8077849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7" name="Google Shape;427;p30"/>
            <p:cNvSpPr txBox="1"/>
            <p:nvPr/>
          </p:nvSpPr>
          <p:spPr>
            <a:xfrm>
              <a:off x="1262650" y="5762750"/>
              <a:ext cx="7521000" cy="49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25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32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변수 설정</a:t>
              </a:r>
              <a:endParaRPr sz="3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0" lvl="0" indent="0" algn="l" rtl="0">
                <a:lnSpc>
                  <a:spcPct val="125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❏ </a:t>
              </a:r>
              <a:r>
                <a:rPr lang="en-US" sz="27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독립변수 X: 시간, 날짜, 이벤트, 요일 등….</a:t>
              </a:r>
              <a:endParaRPr sz="2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0" lvl="0" indent="0" algn="l" rtl="0">
                <a:lnSpc>
                  <a:spcPct val="125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❏ </a:t>
              </a:r>
              <a:r>
                <a:rPr lang="en-US" sz="27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종속변수 Y</a:t>
              </a:r>
              <a:r>
                <a:rPr lang="en-US" sz="20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: </a:t>
              </a:r>
              <a:r>
                <a:rPr lang="en-US" sz="27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TPS</a:t>
              </a:r>
              <a:endParaRPr sz="2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0" lvl="0" indent="0" algn="l" rtl="0">
                <a:lnSpc>
                  <a:spcPct val="125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0" lvl="0" indent="0" algn="l" rtl="0">
                <a:lnSpc>
                  <a:spcPct val="125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32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❏ </a:t>
              </a:r>
              <a:r>
                <a:rPr lang="en-US" sz="27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독립변수 X: TPS</a:t>
              </a:r>
              <a:endParaRPr sz="2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0" lvl="0" indent="0" algn="l" rtl="0">
                <a:lnSpc>
                  <a:spcPct val="125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32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❏ </a:t>
              </a:r>
              <a:r>
                <a:rPr lang="en-US" sz="27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종속변수 Y</a:t>
              </a:r>
              <a:r>
                <a:rPr lang="en-US" sz="20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: </a:t>
              </a:r>
              <a:r>
                <a:rPr lang="en-US" sz="27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 ELPS Time</a:t>
              </a:r>
              <a:endParaRPr sz="2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0" lvl="0" indent="0" algn="l" rtl="0">
                <a:lnSpc>
                  <a:spcPct val="125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0" lvl="0" indent="0" algn="l" rtl="0">
                <a:lnSpc>
                  <a:spcPct val="125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endParaRPr sz="1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428" name="Google Shape;428;p30"/>
            <p:cNvSpPr txBox="1"/>
            <p:nvPr/>
          </p:nvSpPr>
          <p:spPr>
            <a:xfrm>
              <a:off x="10121725" y="2514600"/>
              <a:ext cx="7301400" cy="3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25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-US" sz="34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시계열 분석</a:t>
              </a:r>
              <a:endParaRPr sz="3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0" lvl="0" indent="0" algn="l" rtl="0">
                <a:lnSpc>
                  <a:spcPct val="125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❏ 시간대별로 변하는 TPS를 예측해야함</a:t>
              </a:r>
              <a:endParaRPr sz="2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0" lvl="0" indent="0" algn="l" rtl="0">
                <a:lnSpc>
                  <a:spcPct val="125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-US" sz="31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❏ </a:t>
              </a:r>
              <a:r>
                <a:rPr lang="en-US" sz="26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평일보다 </a:t>
              </a:r>
              <a:r>
                <a:rPr lang="en-US" sz="2600">
                  <a:solidFill>
                    <a:schemeClr val="dk1"/>
                  </a:solidFill>
                  <a:highlight>
                    <a:srgbClr val="FFFFFF"/>
                  </a:highlight>
                  <a:latin typeface="Do Hyeon"/>
                  <a:ea typeface="Do Hyeon"/>
                  <a:cs typeface="Do Hyeon"/>
                  <a:sym typeface="Do Hyeon"/>
                </a:rPr>
                <a:t>거래량이 없는 주말이나 특정 이벤트가 발생하는 날에 TPS 예측하기에 용이해야함</a:t>
              </a:r>
              <a:endParaRPr sz="2600">
                <a:solidFill>
                  <a:schemeClr val="dk1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endParaRPr>
            </a:p>
            <a:p>
              <a:pPr marL="0" lvl="0" indent="0" algn="l" rtl="0">
                <a:lnSpc>
                  <a:spcPct val="125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0" lvl="0" indent="0" algn="l" rtl="0">
                <a:lnSpc>
                  <a:spcPct val="125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endParaRPr sz="1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pic>
          <p:nvPicPr>
            <p:cNvPr id="429" name="Google Shape;429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293650" y="6409650"/>
              <a:ext cx="8790475" cy="3556525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430" name="Google Shape;430;p30"/>
          <p:cNvGraphicFramePr/>
          <p:nvPr/>
        </p:nvGraphicFramePr>
        <p:xfrm>
          <a:off x="0" y="-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{FF4EEBFA-D999-498D-BCA9-CF4BF4E859B7}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4572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1. 프로젝트 정의</a:t>
                      </a:r>
                      <a:endParaRPr sz="11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2. 주제 선정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3. 데이터 처리 방안 및 활용 기법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4. 시스템 개발 및 테스트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5. 서비스 활용방안 및 기대효과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31" name="Google Shape;431;p30"/>
          <p:cNvGrpSpPr/>
          <p:nvPr/>
        </p:nvGrpSpPr>
        <p:grpSpPr>
          <a:xfrm>
            <a:off x="-4989650" y="550787"/>
            <a:ext cx="10238096" cy="989700"/>
            <a:chOff x="0" y="561712"/>
            <a:chExt cx="10238096" cy="989700"/>
          </a:xfrm>
        </p:grpSpPr>
        <p:grpSp>
          <p:nvGrpSpPr>
            <p:cNvPr id="432" name="Google Shape;432;p30"/>
            <p:cNvGrpSpPr/>
            <p:nvPr/>
          </p:nvGrpSpPr>
          <p:grpSpPr>
            <a:xfrm>
              <a:off x="2" y="561712"/>
              <a:ext cx="10238094" cy="989700"/>
              <a:chOff x="2" y="561712"/>
              <a:chExt cx="10238094" cy="989700"/>
            </a:xfrm>
          </p:grpSpPr>
          <p:sp>
            <p:nvSpPr>
              <p:cNvPr id="433" name="Google Shape;433;p30"/>
              <p:cNvSpPr/>
              <p:nvPr/>
            </p:nvSpPr>
            <p:spPr>
              <a:xfrm>
                <a:off x="9143996" y="561712"/>
                <a:ext cx="1094100" cy="989700"/>
              </a:xfrm>
              <a:prstGeom prst="flowChartDelay">
                <a:avLst/>
              </a:prstGeom>
              <a:solidFill>
                <a:srgbClr val="BBD7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30"/>
              <p:cNvSpPr/>
              <p:nvPr/>
            </p:nvSpPr>
            <p:spPr>
              <a:xfrm>
                <a:off x="2" y="561775"/>
                <a:ext cx="9144000" cy="989575"/>
              </a:xfrm>
              <a:prstGeom prst="flowChartProcess">
                <a:avLst/>
              </a:prstGeom>
              <a:solidFill>
                <a:srgbClr val="BBD7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5" name="Google Shape;435;p30"/>
            <p:cNvSpPr txBox="1"/>
            <p:nvPr/>
          </p:nvSpPr>
          <p:spPr>
            <a:xfrm>
              <a:off x="0" y="671800"/>
              <a:ext cx="9820200" cy="769500"/>
            </a:xfrm>
            <a:prstGeom prst="rect">
              <a:avLst/>
            </a:prstGeom>
            <a:solidFill>
              <a:srgbClr val="BBD7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모델 선정 시 고려사항</a:t>
              </a:r>
              <a:endParaRPr sz="4400"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0" name="Google Shape;440;p31"/>
          <p:cNvGraphicFramePr/>
          <p:nvPr/>
        </p:nvGraphicFramePr>
        <p:xfrm>
          <a:off x="0" y="-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{FF4EEBFA-D999-498D-BCA9-CF4BF4E859B7}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4572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1. 프로젝트 정의</a:t>
                      </a:r>
                      <a:endParaRPr sz="11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2. 주제 선정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3. 데이터 처리 방안 및 활용 기법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4. 시스템 개발 및 테스트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5. 서비스 활용방안 및 기대효과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41" name="Google Shape;441;p31"/>
          <p:cNvGrpSpPr/>
          <p:nvPr/>
        </p:nvGrpSpPr>
        <p:grpSpPr>
          <a:xfrm>
            <a:off x="-6589850" y="550787"/>
            <a:ext cx="10238096" cy="989700"/>
            <a:chOff x="0" y="561712"/>
            <a:chExt cx="10238096" cy="989700"/>
          </a:xfrm>
        </p:grpSpPr>
        <p:grpSp>
          <p:nvGrpSpPr>
            <p:cNvPr id="442" name="Google Shape;442;p31"/>
            <p:cNvGrpSpPr/>
            <p:nvPr/>
          </p:nvGrpSpPr>
          <p:grpSpPr>
            <a:xfrm>
              <a:off x="2" y="561712"/>
              <a:ext cx="10238094" cy="989700"/>
              <a:chOff x="2" y="561712"/>
              <a:chExt cx="10238094" cy="989700"/>
            </a:xfrm>
          </p:grpSpPr>
          <p:sp>
            <p:nvSpPr>
              <p:cNvPr id="443" name="Google Shape;443;p31"/>
              <p:cNvSpPr/>
              <p:nvPr/>
            </p:nvSpPr>
            <p:spPr>
              <a:xfrm>
                <a:off x="9143996" y="561712"/>
                <a:ext cx="1094100" cy="989700"/>
              </a:xfrm>
              <a:prstGeom prst="flowChartDelay">
                <a:avLst/>
              </a:prstGeom>
              <a:solidFill>
                <a:srgbClr val="BBD7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31"/>
              <p:cNvSpPr/>
              <p:nvPr/>
            </p:nvSpPr>
            <p:spPr>
              <a:xfrm>
                <a:off x="2" y="561775"/>
                <a:ext cx="9144000" cy="989575"/>
              </a:xfrm>
              <a:prstGeom prst="flowChartProcess">
                <a:avLst/>
              </a:prstGeom>
              <a:solidFill>
                <a:srgbClr val="BBD7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45" name="Google Shape;445;p31"/>
            <p:cNvSpPr txBox="1"/>
            <p:nvPr/>
          </p:nvSpPr>
          <p:spPr>
            <a:xfrm>
              <a:off x="0" y="671800"/>
              <a:ext cx="9820200" cy="769500"/>
            </a:xfrm>
            <a:prstGeom prst="rect">
              <a:avLst/>
            </a:prstGeom>
            <a:solidFill>
              <a:srgbClr val="BBD7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44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모델 선정하기</a:t>
              </a:r>
              <a:endParaRPr sz="4400"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446" name="Google Shape;446;p31"/>
          <p:cNvGrpSpPr/>
          <p:nvPr/>
        </p:nvGrpSpPr>
        <p:grpSpPr>
          <a:xfrm>
            <a:off x="560550" y="1874075"/>
            <a:ext cx="17165100" cy="7639775"/>
            <a:chOff x="560550" y="1874075"/>
            <a:chExt cx="17165100" cy="7639775"/>
          </a:xfrm>
        </p:grpSpPr>
        <p:pic>
          <p:nvPicPr>
            <p:cNvPr id="447" name="Google Shape;44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61775" y="2385188"/>
              <a:ext cx="9608475" cy="6617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8" name="Google Shape;448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0550" y="1874075"/>
              <a:ext cx="2381825" cy="7639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9" name="Google Shape;449;p31"/>
            <p:cNvSpPr txBox="1"/>
            <p:nvPr/>
          </p:nvSpPr>
          <p:spPr>
            <a:xfrm>
              <a:off x="14449050" y="3283625"/>
              <a:ext cx="3276600" cy="184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latin typeface="Do Hyeon"/>
                  <a:ea typeface="Do Hyeon"/>
                  <a:cs typeface="Do Hyeon"/>
                  <a:sym typeface="Do Hyeon"/>
                </a:rPr>
                <a:t>설날의 경우. 평일이지만 주말 수준으로 transaction이 작게 일어남을 볼 수 있다</a:t>
              </a:r>
              <a:endParaRPr sz="2700"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cxnSp>
          <p:nvCxnSpPr>
            <p:cNvPr id="450" name="Google Shape;450;p31"/>
            <p:cNvCxnSpPr>
              <a:endCxn id="449" idx="1"/>
            </p:cNvCxnSpPr>
            <p:nvPr/>
          </p:nvCxnSpPr>
          <p:spPr>
            <a:xfrm>
              <a:off x="6628050" y="3283475"/>
              <a:ext cx="7821000" cy="923700"/>
            </a:xfrm>
            <a:prstGeom prst="straightConnector1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AFB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4"/>
          <p:cNvGrpSpPr/>
          <p:nvPr/>
        </p:nvGrpSpPr>
        <p:grpSpPr>
          <a:xfrm>
            <a:off x="621694" y="440825"/>
            <a:ext cx="18327313" cy="10939428"/>
            <a:chOff x="621694" y="440825"/>
            <a:chExt cx="18327313" cy="10939428"/>
          </a:xfrm>
        </p:grpSpPr>
        <p:pic>
          <p:nvPicPr>
            <p:cNvPr id="97" name="Google Shape;97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2700000">
              <a:off x="8923994" y="7798779"/>
              <a:ext cx="2966990" cy="29669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2700000">
              <a:off x="4613856" y="3431392"/>
              <a:ext cx="2966990" cy="29669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Google Shape;99;p14"/>
            <p:cNvSpPr txBox="1"/>
            <p:nvPr/>
          </p:nvSpPr>
          <p:spPr>
            <a:xfrm>
              <a:off x="621694" y="440825"/>
              <a:ext cx="9438000" cy="169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600"/>
                <a:buFont typeface="Arial"/>
                <a:buNone/>
              </a:pPr>
              <a:r>
                <a:rPr lang="en-US" sz="8600" b="0" i="0" u="none" strike="noStrike" cap="none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CONTENTS</a:t>
              </a:r>
              <a:endParaRPr sz="18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pic>
          <p:nvPicPr>
            <p:cNvPr id="100" name="Google Shape;100;p1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2700000">
              <a:off x="6757530" y="5624609"/>
              <a:ext cx="2966990" cy="29669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4"/>
            <p:cNvSpPr txBox="1"/>
            <p:nvPr/>
          </p:nvSpPr>
          <p:spPr>
            <a:xfrm>
              <a:off x="4582178" y="4532300"/>
              <a:ext cx="3030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>
                  <a:latin typeface="Do Hyeon"/>
                  <a:ea typeface="Do Hyeon"/>
                  <a:cs typeface="Do Hyeon"/>
                  <a:sym typeface="Do Hyeon"/>
                </a:rPr>
                <a:t>프로젝트 정의</a:t>
              </a:r>
              <a:endParaRPr sz="18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02" name="Google Shape;102;p14"/>
            <p:cNvSpPr txBox="1"/>
            <p:nvPr/>
          </p:nvSpPr>
          <p:spPr>
            <a:xfrm>
              <a:off x="4971282" y="3347373"/>
              <a:ext cx="2252100" cy="11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00"/>
                <a:buFont typeface="Arial"/>
                <a:buNone/>
              </a:pPr>
              <a:r>
                <a:rPr lang="en-US" sz="6700" b="0" i="0" u="none" strike="noStrike" cap="none">
                  <a:solidFill>
                    <a:srgbClr val="343434"/>
                  </a:solidFill>
                  <a:latin typeface="Do Hyeon"/>
                  <a:ea typeface="Do Hyeon"/>
                  <a:cs typeface="Do Hyeon"/>
                  <a:sym typeface="Do Hyeon"/>
                </a:rPr>
                <a:t>01</a:t>
              </a:r>
              <a:endParaRPr sz="18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pic>
          <p:nvPicPr>
            <p:cNvPr id="103" name="Google Shape;103;p1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-2700000">
              <a:off x="8923994" y="3456746"/>
              <a:ext cx="2966990" cy="29669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14"/>
            <p:cNvSpPr txBox="1"/>
            <p:nvPr/>
          </p:nvSpPr>
          <p:spPr>
            <a:xfrm>
              <a:off x="9290910" y="3346429"/>
              <a:ext cx="2252100" cy="11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00"/>
                <a:buFont typeface="Arial"/>
                <a:buNone/>
              </a:pPr>
              <a:r>
                <a:rPr lang="en-US" sz="6700" b="0" i="0" u="none" strike="noStrike" cap="none">
                  <a:solidFill>
                    <a:srgbClr val="343434"/>
                  </a:solidFill>
                  <a:latin typeface="Do Hyeon"/>
                  <a:ea typeface="Do Hyeon"/>
                  <a:cs typeface="Do Hyeon"/>
                  <a:sym typeface="Do Hyeon"/>
                </a:rPr>
                <a:t>03</a:t>
              </a:r>
              <a:endParaRPr sz="18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pic>
          <p:nvPicPr>
            <p:cNvPr id="105" name="Google Shape;105;p1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2700000">
              <a:off x="11064515" y="5624609"/>
              <a:ext cx="2966990" cy="29669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14"/>
            <p:cNvSpPr txBox="1"/>
            <p:nvPr/>
          </p:nvSpPr>
          <p:spPr>
            <a:xfrm>
              <a:off x="10930074" y="6766450"/>
              <a:ext cx="3231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>
                  <a:solidFill>
                    <a:srgbClr val="F5FAFB"/>
                  </a:solidFill>
                  <a:latin typeface="Do Hyeon"/>
                  <a:ea typeface="Do Hyeon"/>
                  <a:cs typeface="Do Hyeon"/>
                  <a:sym typeface="Do Hyeon"/>
                </a:rPr>
                <a:t>시스템 개발 및 테스트</a:t>
              </a:r>
              <a:endParaRPr sz="18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07" name="Google Shape;107;p14"/>
            <p:cNvSpPr txBox="1"/>
            <p:nvPr/>
          </p:nvSpPr>
          <p:spPr>
            <a:xfrm>
              <a:off x="11878933" y="5509839"/>
              <a:ext cx="1357200" cy="11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00"/>
                <a:buFont typeface="Arial"/>
                <a:buNone/>
              </a:pPr>
              <a:r>
                <a:rPr lang="en-US" sz="6700" b="0" i="0" u="none" strike="noStrike" cap="none">
                  <a:solidFill>
                    <a:srgbClr val="F5FAFB"/>
                  </a:solidFill>
                  <a:latin typeface="Do Hyeon"/>
                  <a:ea typeface="Do Hyeon"/>
                  <a:cs typeface="Do Hyeon"/>
                  <a:sym typeface="Do Hyeon"/>
                </a:rPr>
                <a:t>04</a:t>
              </a:r>
              <a:endParaRPr sz="18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pic>
          <p:nvPicPr>
            <p:cNvPr id="108" name="Google Shape;108;p1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-2700000">
              <a:off x="13212412" y="3456746"/>
              <a:ext cx="2966990" cy="29669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" name="Google Shape;109;p14"/>
            <p:cNvSpPr txBox="1"/>
            <p:nvPr/>
          </p:nvSpPr>
          <p:spPr>
            <a:xfrm>
              <a:off x="12495294" y="4617102"/>
              <a:ext cx="4420200" cy="89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서비스 활용방안</a:t>
              </a:r>
              <a:endParaRPr sz="2600" b="0" i="0" u="none" strike="noStrike" cap="non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및 기대효과 </a:t>
              </a:r>
              <a:endParaRPr sz="18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10" name="Google Shape;110;p14"/>
            <p:cNvSpPr txBox="1"/>
            <p:nvPr/>
          </p:nvSpPr>
          <p:spPr>
            <a:xfrm>
              <a:off x="13579386" y="3346429"/>
              <a:ext cx="2252100" cy="11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00"/>
                <a:buFont typeface="Arial"/>
                <a:buNone/>
              </a:pPr>
              <a:r>
                <a:rPr lang="en-US" sz="6700" b="0" i="0" u="none" strike="noStrike" cap="none">
                  <a:solidFill>
                    <a:srgbClr val="343434"/>
                  </a:solidFill>
                  <a:latin typeface="Do Hyeon"/>
                  <a:ea typeface="Do Hyeon"/>
                  <a:cs typeface="Do Hyeon"/>
                  <a:sym typeface="Do Hyeon"/>
                </a:rPr>
                <a:t>05</a:t>
              </a:r>
              <a:endParaRPr sz="18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pic>
          <p:nvPicPr>
            <p:cNvPr id="111" name="Google Shape;111;p1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 rot="-2700000">
              <a:off x="15367533" y="5624609"/>
              <a:ext cx="2966990" cy="29669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p1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 rot="-2700000">
              <a:off x="13212412" y="7798779"/>
              <a:ext cx="2966990" cy="29669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" name="Google Shape;113;p14"/>
            <p:cNvSpPr txBox="1"/>
            <p:nvPr/>
          </p:nvSpPr>
          <p:spPr>
            <a:xfrm>
              <a:off x="7147636" y="5512139"/>
              <a:ext cx="2252100" cy="11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00"/>
                <a:buFont typeface="Arial"/>
                <a:buNone/>
              </a:pPr>
              <a:r>
                <a:rPr lang="en-US" sz="6700" b="0" i="0" u="none" strike="noStrike" cap="none">
                  <a:solidFill>
                    <a:srgbClr val="F5FAFB"/>
                  </a:solidFill>
                  <a:latin typeface="Do Hyeon"/>
                  <a:ea typeface="Do Hyeon"/>
                  <a:cs typeface="Do Hyeon"/>
                  <a:sym typeface="Do Hyeon"/>
                </a:rPr>
                <a:t>02</a:t>
              </a:r>
              <a:endParaRPr sz="18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14" name="Google Shape;114;p14"/>
            <p:cNvSpPr txBox="1"/>
            <p:nvPr/>
          </p:nvSpPr>
          <p:spPr>
            <a:xfrm>
              <a:off x="8814000" y="4543488"/>
              <a:ext cx="3231900" cy="89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데이터 처리 방안 </a:t>
              </a:r>
              <a:endParaRPr sz="2600" b="0" i="0" u="none" strike="noStrike" cap="non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및 활용 기법</a:t>
              </a:r>
              <a:endParaRPr sz="18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15" name="Google Shape;115;p14"/>
            <p:cNvSpPr txBox="1"/>
            <p:nvPr/>
          </p:nvSpPr>
          <p:spPr>
            <a:xfrm>
              <a:off x="6657725" y="6711500"/>
              <a:ext cx="3231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>
                  <a:solidFill>
                    <a:srgbClr val="F5FAFB"/>
                  </a:solidFill>
                  <a:latin typeface="Do Hyeon"/>
                  <a:ea typeface="Do Hyeon"/>
                  <a:cs typeface="Do Hyeon"/>
                  <a:sym typeface="Do Hyeon"/>
                </a:rPr>
                <a:t>주제 선정</a:t>
              </a:r>
              <a:endParaRPr sz="18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pic>
          <p:nvPicPr>
            <p:cNvPr id="116" name="Google Shape;116;p14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 rot="-2700000">
              <a:off x="2515877" y="5700800"/>
              <a:ext cx="2966990" cy="296699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5" name="Google Shape;455;p32"/>
          <p:cNvGraphicFramePr/>
          <p:nvPr/>
        </p:nvGraphicFramePr>
        <p:xfrm>
          <a:off x="0" y="-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{FF4EEBFA-D999-498D-BCA9-CF4BF4E859B7}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4572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1. 프로젝트 정의</a:t>
                      </a:r>
                      <a:endParaRPr sz="11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2. 주제 선정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3. 데이터 처리 방안 및 활용 기법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4. 시스템 개발 및 테스트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5. 서비스 활용방안 및 기대효과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56" name="Google Shape;456;p32"/>
          <p:cNvGrpSpPr/>
          <p:nvPr/>
        </p:nvGrpSpPr>
        <p:grpSpPr>
          <a:xfrm>
            <a:off x="-6666050" y="550787"/>
            <a:ext cx="10238096" cy="989700"/>
            <a:chOff x="0" y="561712"/>
            <a:chExt cx="10238096" cy="989700"/>
          </a:xfrm>
        </p:grpSpPr>
        <p:grpSp>
          <p:nvGrpSpPr>
            <p:cNvPr id="457" name="Google Shape;457;p32"/>
            <p:cNvGrpSpPr/>
            <p:nvPr/>
          </p:nvGrpSpPr>
          <p:grpSpPr>
            <a:xfrm>
              <a:off x="2" y="561712"/>
              <a:ext cx="10238094" cy="989700"/>
              <a:chOff x="2" y="561712"/>
              <a:chExt cx="10238094" cy="989700"/>
            </a:xfrm>
          </p:grpSpPr>
          <p:sp>
            <p:nvSpPr>
              <p:cNvPr id="458" name="Google Shape;458;p32"/>
              <p:cNvSpPr/>
              <p:nvPr/>
            </p:nvSpPr>
            <p:spPr>
              <a:xfrm>
                <a:off x="9143996" y="561712"/>
                <a:ext cx="1094100" cy="989700"/>
              </a:xfrm>
              <a:prstGeom prst="flowChartDelay">
                <a:avLst/>
              </a:prstGeom>
              <a:solidFill>
                <a:srgbClr val="BBD7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32"/>
              <p:cNvSpPr/>
              <p:nvPr/>
            </p:nvSpPr>
            <p:spPr>
              <a:xfrm>
                <a:off x="2" y="561775"/>
                <a:ext cx="9144000" cy="989575"/>
              </a:xfrm>
              <a:prstGeom prst="flowChartProcess">
                <a:avLst/>
              </a:prstGeom>
              <a:solidFill>
                <a:srgbClr val="BBD7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0" name="Google Shape;460;p32"/>
            <p:cNvSpPr txBox="1"/>
            <p:nvPr/>
          </p:nvSpPr>
          <p:spPr>
            <a:xfrm>
              <a:off x="0" y="671800"/>
              <a:ext cx="9820200" cy="769500"/>
            </a:xfrm>
            <a:prstGeom prst="rect">
              <a:avLst/>
            </a:prstGeom>
            <a:solidFill>
              <a:srgbClr val="BBD7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44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모델 선정하기</a:t>
              </a:r>
              <a:endParaRPr sz="4400"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sp>
        <p:nvSpPr>
          <p:cNvPr id="461" name="Google Shape;461;p32"/>
          <p:cNvSpPr txBox="1"/>
          <p:nvPr/>
        </p:nvSpPr>
        <p:spPr>
          <a:xfrm>
            <a:off x="9309575" y="779375"/>
            <a:ext cx="434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Do Hyeon"/>
                <a:ea typeface="Do Hyeon"/>
                <a:cs typeface="Do Hyeon"/>
                <a:sym typeface="Do Hyeon"/>
              </a:rPr>
              <a:t>xgboost / knn 모델 성능 비교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62" name="Google Shape;462;p32"/>
          <p:cNvSpPr txBox="1"/>
          <p:nvPr/>
        </p:nvSpPr>
        <p:spPr>
          <a:xfrm>
            <a:off x="9654000" y="1074125"/>
            <a:ext cx="434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Do Hyeon"/>
              <a:buChar char="●"/>
            </a:pPr>
            <a:r>
              <a:rPr lang="en-US">
                <a:latin typeface="Do Hyeon"/>
                <a:ea typeface="Do Hyeon"/>
                <a:cs typeface="Do Hyeon"/>
                <a:sym typeface="Do Hyeon"/>
              </a:rPr>
              <a:t>xgboost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463" name="Google Shape;463;p32"/>
          <p:cNvGrpSpPr/>
          <p:nvPr/>
        </p:nvGrpSpPr>
        <p:grpSpPr>
          <a:xfrm>
            <a:off x="584575" y="1250813"/>
            <a:ext cx="17018925" cy="8778563"/>
            <a:chOff x="584575" y="1250813"/>
            <a:chExt cx="17018925" cy="8778563"/>
          </a:xfrm>
        </p:grpSpPr>
        <p:sp>
          <p:nvSpPr>
            <p:cNvPr id="464" name="Google Shape;464;p32"/>
            <p:cNvSpPr txBox="1"/>
            <p:nvPr/>
          </p:nvSpPr>
          <p:spPr>
            <a:xfrm>
              <a:off x="1473550" y="7982175"/>
              <a:ext cx="13672500" cy="204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25000"/>
                </a:lnSpc>
                <a:spcBef>
                  <a:spcPts val="80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5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최종 선정 모델 : </a:t>
              </a:r>
              <a:r>
                <a:rPr lang="en-US" sz="3000">
                  <a:solidFill>
                    <a:schemeClr val="dk1"/>
                  </a:solidFill>
                  <a:highlight>
                    <a:srgbClr val="FFFFFF"/>
                  </a:highlight>
                  <a:latin typeface="Do Hyeon"/>
                  <a:ea typeface="Do Hyeon"/>
                  <a:cs typeface="Do Hyeon"/>
                  <a:sym typeface="Do Hyeon"/>
                </a:rPr>
                <a:t>xgboost</a:t>
              </a:r>
              <a:endParaRPr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0" marR="0" lvl="0" indent="0" algn="l" rtl="0">
                <a:lnSpc>
                  <a:spcPct val="125000"/>
                </a:lnSpc>
                <a:spcBef>
                  <a:spcPts val="80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5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선정 이유 : </a:t>
              </a:r>
              <a:r>
                <a:rPr lang="en-US" sz="2500">
                  <a:solidFill>
                    <a:schemeClr val="dk1"/>
                  </a:solidFill>
                  <a:highlight>
                    <a:srgbClr val="FFFFFF"/>
                  </a:highlight>
                  <a:latin typeface="Do Hyeon"/>
                  <a:ea typeface="Do Hyeon"/>
                  <a:cs typeface="Do Hyeon"/>
                  <a:sym typeface="Do Hyeon"/>
                </a:rPr>
                <a:t>xgb는 파라미터를 카테고리컬로 구분할 수 있기때문에, 거래량이 없는 주말이나 특정 이벤트가 발생하는 날에 TPS 예측하기에 더 용이함.</a:t>
              </a:r>
              <a:endParaRPr sz="2500">
                <a:solidFill>
                  <a:schemeClr val="dk1"/>
                </a:solidFill>
                <a:highlight>
                  <a:srgbClr val="FFFFFF"/>
                </a:highlight>
                <a:latin typeface="Do Hyeon"/>
                <a:ea typeface="Do Hyeon"/>
                <a:cs typeface="Do Hyeon"/>
                <a:sym typeface="Do Hyeon"/>
              </a:endParaRPr>
            </a:p>
            <a:p>
              <a:pPr marL="0" marR="0" lvl="0" indent="0" algn="l" rtl="0">
                <a:lnSpc>
                  <a:spcPct val="125000"/>
                </a:lnSpc>
                <a:spcBef>
                  <a:spcPts val="80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1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pic>
          <p:nvPicPr>
            <p:cNvPr id="465" name="Google Shape;465;p32"/>
            <p:cNvPicPr preferRelativeResize="0"/>
            <p:nvPr/>
          </p:nvPicPr>
          <p:blipFill rotWithShape="1">
            <a:blip r:embed="rId3">
              <a:alphaModFix/>
            </a:blip>
            <a:srcRect l="33722" t="8700"/>
            <a:stretch/>
          </p:blipFill>
          <p:spPr>
            <a:xfrm>
              <a:off x="2343547" y="2324100"/>
              <a:ext cx="6557701" cy="38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2340" y="2769936"/>
              <a:ext cx="8202861" cy="29905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7" name="Google Shape;467;p32"/>
            <p:cNvSpPr/>
            <p:nvPr/>
          </p:nvSpPr>
          <p:spPr>
            <a:xfrm>
              <a:off x="584575" y="2287800"/>
              <a:ext cx="8258400" cy="417300"/>
            </a:xfrm>
            <a:prstGeom prst="roundRect">
              <a:avLst>
                <a:gd name="adj" fmla="val 50000"/>
              </a:avLst>
            </a:prstGeom>
            <a:noFill/>
            <a:ln w="114300" cap="flat" cmpd="sng">
              <a:solidFill>
                <a:srgbClr val="C3D5E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68" name="Google Shape;468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071125" y="1420825"/>
              <a:ext cx="3930950" cy="267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" name="Google Shape;469;p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077000" y="4501825"/>
              <a:ext cx="3919208" cy="267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0" name="Google Shape;470;p3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4444700" y="4501825"/>
              <a:ext cx="3158800" cy="315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1" name="Google Shape;471;p3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4444688" y="1250813"/>
              <a:ext cx="2963543" cy="30198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2" name="Google Shape;472;p32"/>
            <p:cNvSpPr txBox="1"/>
            <p:nvPr/>
          </p:nvSpPr>
          <p:spPr>
            <a:xfrm>
              <a:off x="9730200" y="4104900"/>
              <a:ext cx="4342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Do Hyeon"/>
                <a:buChar char="●"/>
              </a:pPr>
              <a:r>
                <a:rPr lang="en-US">
                  <a:latin typeface="Do Hyeon"/>
                  <a:ea typeface="Do Hyeon"/>
                  <a:cs typeface="Do Hyeon"/>
                  <a:sym typeface="Do Hyeon"/>
                </a:rPr>
                <a:t>knn</a:t>
              </a:r>
              <a:endParaRPr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pic>
          <p:nvPicPr>
            <p:cNvPr id="473" name="Google Shape;473;p3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473550" y="6364601"/>
              <a:ext cx="3886200" cy="1495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8" name="Google Shape;478;p33"/>
          <p:cNvGraphicFramePr/>
          <p:nvPr/>
        </p:nvGraphicFramePr>
        <p:xfrm>
          <a:off x="0" y="-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{FF4EEBFA-D999-498D-BCA9-CF4BF4E859B7}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4572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1. 프로젝트 정의</a:t>
                      </a:r>
                      <a:endParaRPr sz="11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2. 주제 선정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3. 데이터 처리 방안 및 활용 기법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4. 시스템 개발 및 테스트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5. 서비스 활용방안 및 기대효과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79" name="Google Shape;479;p33"/>
          <p:cNvGrpSpPr/>
          <p:nvPr/>
        </p:nvGrpSpPr>
        <p:grpSpPr>
          <a:xfrm>
            <a:off x="-2094050" y="550787"/>
            <a:ext cx="10238096" cy="989700"/>
            <a:chOff x="0" y="561712"/>
            <a:chExt cx="10238096" cy="989700"/>
          </a:xfrm>
        </p:grpSpPr>
        <p:grpSp>
          <p:nvGrpSpPr>
            <p:cNvPr id="480" name="Google Shape;480;p33"/>
            <p:cNvGrpSpPr/>
            <p:nvPr/>
          </p:nvGrpSpPr>
          <p:grpSpPr>
            <a:xfrm>
              <a:off x="2" y="561712"/>
              <a:ext cx="10238094" cy="989700"/>
              <a:chOff x="2" y="561712"/>
              <a:chExt cx="10238094" cy="989700"/>
            </a:xfrm>
          </p:grpSpPr>
          <p:sp>
            <p:nvSpPr>
              <p:cNvPr id="481" name="Google Shape;481;p33"/>
              <p:cNvSpPr/>
              <p:nvPr/>
            </p:nvSpPr>
            <p:spPr>
              <a:xfrm>
                <a:off x="9143996" y="561712"/>
                <a:ext cx="1094100" cy="989700"/>
              </a:xfrm>
              <a:prstGeom prst="flowChartDelay">
                <a:avLst/>
              </a:prstGeom>
              <a:solidFill>
                <a:srgbClr val="BBD7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33"/>
              <p:cNvSpPr/>
              <p:nvPr/>
            </p:nvSpPr>
            <p:spPr>
              <a:xfrm>
                <a:off x="2" y="561775"/>
                <a:ext cx="9144000" cy="989575"/>
              </a:xfrm>
              <a:prstGeom prst="flowChartProcess">
                <a:avLst/>
              </a:prstGeom>
              <a:solidFill>
                <a:srgbClr val="BBD7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3" name="Google Shape;483;p33"/>
            <p:cNvSpPr txBox="1"/>
            <p:nvPr/>
          </p:nvSpPr>
          <p:spPr>
            <a:xfrm>
              <a:off x="0" y="671800"/>
              <a:ext cx="9820200" cy="769500"/>
            </a:xfrm>
            <a:prstGeom prst="rect">
              <a:avLst/>
            </a:prstGeom>
            <a:solidFill>
              <a:srgbClr val="BBD7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44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XGBRegressor를 통한 예측 모델링</a:t>
              </a:r>
              <a:endParaRPr sz="4400"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484" name="Google Shape;484;p33"/>
          <p:cNvGrpSpPr/>
          <p:nvPr/>
        </p:nvGrpSpPr>
        <p:grpSpPr>
          <a:xfrm>
            <a:off x="655000" y="3647338"/>
            <a:ext cx="17198700" cy="5381326"/>
            <a:chOff x="655000" y="3647338"/>
            <a:chExt cx="17198700" cy="5381326"/>
          </a:xfrm>
        </p:grpSpPr>
        <p:pic>
          <p:nvPicPr>
            <p:cNvPr id="485" name="Google Shape;485;p33"/>
            <p:cNvPicPr preferRelativeResize="0"/>
            <p:nvPr/>
          </p:nvPicPr>
          <p:blipFill rotWithShape="1">
            <a:blip r:embed="rId3">
              <a:alphaModFix/>
            </a:blip>
            <a:srcRect l="6039" t="6288" r="7064"/>
            <a:stretch/>
          </p:blipFill>
          <p:spPr>
            <a:xfrm>
              <a:off x="655000" y="3647338"/>
              <a:ext cx="8267099" cy="53813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6" name="Google Shape;486;p33"/>
            <p:cNvPicPr preferRelativeResize="0"/>
            <p:nvPr/>
          </p:nvPicPr>
          <p:blipFill rotWithShape="1">
            <a:blip r:embed="rId4">
              <a:alphaModFix/>
            </a:blip>
            <a:srcRect l="7978" t="8882" r="6236" b="3605"/>
            <a:stretch/>
          </p:blipFill>
          <p:spPr>
            <a:xfrm>
              <a:off x="9652175" y="3647338"/>
              <a:ext cx="8201525" cy="50497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D5E7"/>
        </a:solidFill>
        <a:effectLst/>
      </p:bgPr>
    </p:bg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4"/>
          <p:cNvSpPr txBox="1"/>
          <p:nvPr/>
        </p:nvSpPr>
        <p:spPr>
          <a:xfrm>
            <a:off x="904751" y="4459475"/>
            <a:ext cx="86268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rPr lang="en-US" sz="7600">
                <a:solidFill>
                  <a:srgbClr val="F8FFFF"/>
                </a:solidFill>
                <a:latin typeface="Do Hyeon"/>
                <a:ea typeface="Do Hyeon"/>
                <a:cs typeface="Do Hyeon"/>
                <a:sym typeface="Do Hyeon"/>
              </a:rPr>
              <a:t>시스템 개발 및 테스트</a:t>
            </a:r>
            <a:endParaRPr sz="1800" b="0" i="0" u="none" strike="noStrike" cap="non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92" name="Google Shape;492;p34"/>
          <p:cNvSpPr txBox="1"/>
          <p:nvPr/>
        </p:nvSpPr>
        <p:spPr>
          <a:xfrm>
            <a:off x="818312" y="1211674"/>
            <a:ext cx="6830100" cy="3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0"/>
              <a:buFont typeface="Arial"/>
              <a:buNone/>
            </a:pPr>
            <a:r>
              <a:rPr lang="en-US" sz="20500" b="0" i="0" u="none" strike="noStrike" cap="none">
                <a:solidFill>
                  <a:srgbClr val="F8FFFF"/>
                </a:solidFill>
                <a:latin typeface="Do Hyeon"/>
                <a:ea typeface="Do Hyeon"/>
                <a:cs typeface="Do Hyeon"/>
                <a:sym typeface="Do Hyeon"/>
              </a:rPr>
              <a:t>04</a:t>
            </a:r>
            <a:endParaRPr sz="1800" b="0" i="0" u="none" strike="noStrike" cap="non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93" name="Google Shape;493;p34"/>
          <p:cNvSpPr txBox="1"/>
          <p:nvPr/>
        </p:nvSpPr>
        <p:spPr>
          <a:xfrm>
            <a:off x="13009949" y="6888225"/>
            <a:ext cx="4371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8FFFF"/>
                </a:solidFill>
                <a:latin typeface="Do Hyeon"/>
                <a:ea typeface="Do Hyeon"/>
                <a:cs typeface="Do Hyeon"/>
                <a:sym typeface="Do Hyeon"/>
              </a:rPr>
              <a:t>01. </a:t>
            </a:r>
            <a:r>
              <a:rPr lang="en-US" sz="2400">
                <a:solidFill>
                  <a:srgbClr val="F8FFFF"/>
                </a:solidFill>
                <a:latin typeface="Do Hyeon"/>
                <a:ea typeface="Do Hyeon"/>
                <a:cs typeface="Do Hyeon"/>
                <a:sym typeface="Do Hyeon"/>
              </a:rPr>
              <a:t>시스템 설계도</a:t>
            </a:r>
            <a:endParaRPr sz="2400">
              <a:solidFill>
                <a:srgbClr val="F8FFFF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8FFFF"/>
                </a:solidFill>
                <a:latin typeface="Do Hyeon"/>
                <a:ea typeface="Do Hyeon"/>
                <a:cs typeface="Do Hyeon"/>
                <a:sym typeface="Do Hyeon"/>
              </a:rPr>
              <a:t>02. </a:t>
            </a:r>
            <a:r>
              <a:rPr lang="en-US" sz="2400">
                <a:solidFill>
                  <a:srgbClr val="F8FFFF"/>
                </a:solidFill>
                <a:latin typeface="Do Hyeon"/>
                <a:ea typeface="Do Hyeon"/>
                <a:cs typeface="Do Hyeon"/>
                <a:sym typeface="Do Hyeon"/>
              </a:rPr>
              <a:t>개발 결과 (시연)</a:t>
            </a:r>
            <a:endParaRPr sz="2400">
              <a:solidFill>
                <a:srgbClr val="F8FFFF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494" name="Google Shape;49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4762" y="9295243"/>
            <a:ext cx="16476191" cy="78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FFF"/>
        </a:solid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" name="Google Shape;499;p35"/>
          <p:cNvGrpSpPr/>
          <p:nvPr/>
        </p:nvGrpSpPr>
        <p:grpSpPr>
          <a:xfrm>
            <a:off x="1175874" y="1848350"/>
            <a:ext cx="15875501" cy="7515975"/>
            <a:chOff x="1175874" y="1848350"/>
            <a:chExt cx="15875501" cy="7515975"/>
          </a:xfrm>
        </p:grpSpPr>
        <p:sp>
          <p:nvSpPr>
            <p:cNvPr id="500" name="Google Shape;500;p35"/>
            <p:cNvSpPr/>
            <p:nvPr/>
          </p:nvSpPr>
          <p:spPr>
            <a:xfrm>
              <a:off x="4629575" y="5077150"/>
              <a:ext cx="2909400" cy="2095500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rgbClr val="CEE0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5"/>
            <p:cNvSpPr/>
            <p:nvPr/>
          </p:nvSpPr>
          <p:spPr>
            <a:xfrm>
              <a:off x="11969363" y="1848350"/>
              <a:ext cx="2101500" cy="2095500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rgbClr val="CEE0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5"/>
            <p:cNvSpPr/>
            <p:nvPr/>
          </p:nvSpPr>
          <p:spPr>
            <a:xfrm>
              <a:off x="1347775" y="3899838"/>
              <a:ext cx="914400" cy="914400"/>
            </a:xfrm>
            <a:prstGeom prst="ellipse">
              <a:avLst/>
            </a:prstGeom>
            <a:solidFill>
              <a:srgbClr val="888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5"/>
            <p:cNvSpPr/>
            <p:nvPr/>
          </p:nvSpPr>
          <p:spPr>
            <a:xfrm>
              <a:off x="1347775" y="8138363"/>
              <a:ext cx="914400" cy="914400"/>
            </a:xfrm>
            <a:prstGeom prst="ellipse">
              <a:avLst/>
            </a:prstGeom>
            <a:solidFill>
              <a:srgbClr val="888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5"/>
            <p:cNvSpPr/>
            <p:nvPr/>
          </p:nvSpPr>
          <p:spPr>
            <a:xfrm>
              <a:off x="1347775" y="5534575"/>
              <a:ext cx="914400" cy="914400"/>
            </a:xfrm>
            <a:prstGeom prst="ellipse">
              <a:avLst/>
            </a:prstGeom>
            <a:solidFill>
              <a:srgbClr val="888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05" name="Google Shape;505;p35"/>
            <p:cNvCxnSpPr>
              <a:stCxn id="502" idx="6"/>
              <a:endCxn id="500" idx="1"/>
            </p:cNvCxnSpPr>
            <p:nvPr/>
          </p:nvCxnSpPr>
          <p:spPr>
            <a:xfrm>
              <a:off x="2262175" y="4357038"/>
              <a:ext cx="2793600" cy="1026900"/>
            </a:xfrm>
            <a:prstGeom prst="straightConnector1">
              <a:avLst/>
            </a:prstGeom>
            <a:noFill/>
            <a:ln w="38100" cap="flat" cmpd="sng">
              <a:solidFill>
                <a:srgbClr val="343434"/>
              </a:solidFill>
              <a:prstDash val="solid"/>
              <a:round/>
              <a:headEnd type="oval" w="med" len="med"/>
              <a:tailEnd type="triangle" w="med" len="med"/>
            </a:ln>
          </p:spPr>
        </p:cxnSp>
        <p:cxnSp>
          <p:nvCxnSpPr>
            <p:cNvPr id="506" name="Google Shape;506;p35"/>
            <p:cNvCxnSpPr>
              <a:stCxn id="504" idx="6"/>
              <a:endCxn id="500" idx="2"/>
            </p:cNvCxnSpPr>
            <p:nvPr/>
          </p:nvCxnSpPr>
          <p:spPr>
            <a:xfrm>
              <a:off x="2262175" y="5991775"/>
              <a:ext cx="2367300" cy="133200"/>
            </a:xfrm>
            <a:prstGeom prst="straightConnector1">
              <a:avLst/>
            </a:prstGeom>
            <a:noFill/>
            <a:ln w="38100" cap="flat" cmpd="sng">
              <a:solidFill>
                <a:srgbClr val="343434"/>
              </a:solidFill>
              <a:prstDash val="solid"/>
              <a:round/>
              <a:headEnd type="oval" w="med" len="med"/>
              <a:tailEnd type="triangle" w="med" len="med"/>
            </a:ln>
          </p:spPr>
        </p:cxnSp>
        <p:cxnSp>
          <p:nvCxnSpPr>
            <p:cNvPr id="507" name="Google Shape;507;p35"/>
            <p:cNvCxnSpPr>
              <a:stCxn id="503" idx="6"/>
              <a:endCxn id="500" idx="3"/>
            </p:cNvCxnSpPr>
            <p:nvPr/>
          </p:nvCxnSpPr>
          <p:spPr>
            <a:xfrm rot="10800000" flipH="1">
              <a:off x="2262175" y="6865763"/>
              <a:ext cx="2793600" cy="1729800"/>
            </a:xfrm>
            <a:prstGeom prst="straightConnector1">
              <a:avLst/>
            </a:prstGeom>
            <a:noFill/>
            <a:ln w="38100" cap="flat" cmpd="sng">
              <a:solidFill>
                <a:srgbClr val="343434"/>
              </a:solidFill>
              <a:prstDash val="solid"/>
              <a:round/>
              <a:headEnd type="oval" w="med" len="med"/>
              <a:tailEnd type="triangle" w="med" len="med"/>
            </a:ln>
          </p:spPr>
        </p:cxnSp>
        <p:pic>
          <p:nvPicPr>
            <p:cNvPr id="508" name="Google Shape;508;p35"/>
            <p:cNvPicPr preferRelativeResize="0"/>
            <p:nvPr/>
          </p:nvPicPr>
          <p:blipFill rotWithShape="1">
            <a:blip r:embed="rId3">
              <a:alphaModFix/>
            </a:blip>
            <a:srcRect t="17336" b="15729"/>
            <a:stretch/>
          </p:blipFill>
          <p:spPr>
            <a:xfrm>
              <a:off x="5033475" y="5620925"/>
              <a:ext cx="2101601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9" name="Google Shape;509;p35"/>
            <p:cNvSpPr/>
            <p:nvPr/>
          </p:nvSpPr>
          <p:spPr>
            <a:xfrm>
              <a:off x="8844100" y="2873350"/>
              <a:ext cx="1687200" cy="1650000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10" name="Google Shape;510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125875" y="3136525"/>
              <a:ext cx="1123651" cy="11236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1" name="Google Shape;511;p35"/>
            <p:cNvSpPr/>
            <p:nvPr/>
          </p:nvSpPr>
          <p:spPr>
            <a:xfrm>
              <a:off x="8844100" y="5380300"/>
              <a:ext cx="2101500" cy="1481700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5"/>
            <p:cNvSpPr txBox="1"/>
            <p:nvPr/>
          </p:nvSpPr>
          <p:spPr>
            <a:xfrm>
              <a:off x="9147400" y="5828650"/>
              <a:ext cx="14949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chemeClr val="dk1"/>
                  </a:solidFill>
                  <a:latin typeface="Black Han Sans"/>
                  <a:ea typeface="Black Han Sans"/>
                  <a:cs typeface="Black Han Sans"/>
                  <a:sym typeface="Black Han Sans"/>
                </a:rPr>
                <a:t>Alert</a:t>
              </a:r>
              <a:endParaRPr>
                <a:latin typeface="Black Han Sans"/>
                <a:ea typeface="Black Han Sans"/>
                <a:cs typeface="Black Han Sans"/>
                <a:sym typeface="Black Han Sans"/>
              </a:endParaRPr>
            </a:p>
          </p:txBody>
        </p:sp>
        <p:cxnSp>
          <p:nvCxnSpPr>
            <p:cNvPr id="513" name="Google Shape;513;p35"/>
            <p:cNvCxnSpPr>
              <a:stCxn id="500" idx="7"/>
              <a:endCxn id="509" idx="3"/>
            </p:cNvCxnSpPr>
            <p:nvPr/>
          </p:nvCxnSpPr>
          <p:spPr>
            <a:xfrm rot="10800000" flipH="1">
              <a:off x="7112903" y="4281829"/>
              <a:ext cx="1978200" cy="1102200"/>
            </a:xfrm>
            <a:prstGeom prst="straightConnector1">
              <a:avLst/>
            </a:prstGeom>
            <a:noFill/>
            <a:ln w="38100" cap="flat" cmpd="sng">
              <a:solidFill>
                <a:srgbClr val="343434"/>
              </a:solidFill>
              <a:prstDash val="solid"/>
              <a:round/>
              <a:headEnd type="oval" w="med" len="med"/>
              <a:tailEnd type="triangle" w="med" len="med"/>
            </a:ln>
          </p:spPr>
        </p:cxnSp>
        <p:cxnSp>
          <p:nvCxnSpPr>
            <p:cNvPr id="514" name="Google Shape;514;p35"/>
            <p:cNvCxnSpPr>
              <a:stCxn id="500" idx="6"/>
              <a:endCxn id="511" idx="2"/>
            </p:cNvCxnSpPr>
            <p:nvPr/>
          </p:nvCxnSpPr>
          <p:spPr>
            <a:xfrm rot="10800000" flipH="1">
              <a:off x="7538975" y="6121300"/>
              <a:ext cx="1305000" cy="3600"/>
            </a:xfrm>
            <a:prstGeom prst="straightConnector1">
              <a:avLst/>
            </a:prstGeom>
            <a:noFill/>
            <a:ln w="38100" cap="flat" cmpd="sng">
              <a:solidFill>
                <a:srgbClr val="343434"/>
              </a:solidFill>
              <a:prstDash val="solid"/>
              <a:round/>
              <a:headEnd type="oval" w="med" len="med"/>
              <a:tailEnd type="triangle" w="med" len="med"/>
            </a:ln>
          </p:spPr>
        </p:cxnSp>
        <p:sp>
          <p:nvSpPr>
            <p:cNvPr id="515" name="Google Shape;515;p35"/>
            <p:cNvSpPr/>
            <p:nvPr/>
          </p:nvSpPr>
          <p:spPr>
            <a:xfrm>
              <a:off x="8843975" y="7397550"/>
              <a:ext cx="2685900" cy="1481700"/>
            </a:xfrm>
            <a:prstGeom prst="ellipse">
              <a:avLst/>
            </a:prstGeom>
            <a:solidFill>
              <a:schemeClr val="lt1"/>
            </a:solidFill>
            <a:ln w="381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5"/>
            <p:cNvSpPr txBox="1"/>
            <p:nvPr/>
          </p:nvSpPr>
          <p:spPr>
            <a:xfrm>
              <a:off x="9003575" y="7845900"/>
              <a:ext cx="23667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visualization</a:t>
              </a:r>
              <a:endParaRPr>
                <a:latin typeface="Jua"/>
                <a:ea typeface="Jua"/>
                <a:cs typeface="Jua"/>
                <a:sym typeface="Jua"/>
              </a:endParaRPr>
            </a:p>
          </p:txBody>
        </p:sp>
        <p:cxnSp>
          <p:nvCxnSpPr>
            <p:cNvPr id="517" name="Google Shape;517;p35"/>
            <p:cNvCxnSpPr>
              <a:stCxn id="500" idx="5"/>
              <a:endCxn id="515" idx="2"/>
            </p:cNvCxnSpPr>
            <p:nvPr/>
          </p:nvCxnSpPr>
          <p:spPr>
            <a:xfrm>
              <a:off x="7112903" y="6865771"/>
              <a:ext cx="1731000" cy="1272600"/>
            </a:xfrm>
            <a:prstGeom prst="straightConnector1">
              <a:avLst/>
            </a:prstGeom>
            <a:noFill/>
            <a:ln w="38100" cap="flat" cmpd="sng">
              <a:solidFill>
                <a:srgbClr val="343434"/>
              </a:solidFill>
              <a:prstDash val="solid"/>
              <a:round/>
              <a:headEnd type="oval" w="med" len="med"/>
              <a:tailEnd type="triangle" w="med" len="med"/>
            </a:ln>
          </p:spPr>
        </p:cxnSp>
        <p:cxnSp>
          <p:nvCxnSpPr>
            <p:cNvPr id="518" name="Google Shape;518;p35"/>
            <p:cNvCxnSpPr>
              <a:stCxn id="509" idx="6"/>
              <a:endCxn id="501" idx="2"/>
            </p:cNvCxnSpPr>
            <p:nvPr/>
          </p:nvCxnSpPr>
          <p:spPr>
            <a:xfrm rot="10800000" flipH="1">
              <a:off x="10531300" y="2896150"/>
              <a:ext cx="1438200" cy="802200"/>
            </a:xfrm>
            <a:prstGeom prst="straightConnector1">
              <a:avLst/>
            </a:prstGeom>
            <a:noFill/>
            <a:ln w="38100" cap="flat" cmpd="sng">
              <a:solidFill>
                <a:srgbClr val="343434"/>
              </a:solidFill>
              <a:prstDash val="solid"/>
              <a:round/>
              <a:headEnd type="oval" w="med" len="med"/>
              <a:tailEnd type="triangle" w="med" len="med"/>
            </a:ln>
          </p:spPr>
        </p:cxnSp>
        <p:pic>
          <p:nvPicPr>
            <p:cNvPr id="519" name="Google Shape;519;p35"/>
            <p:cNvPicPr preferRelativeResize="0"/>
            <p:nvPr/>
          </p:nvPicPr>
          <p:blipFill rotWithShape="1">
            <a:blip r:embed="rId5">
              <a:alphaModFix/>
            </a:blip>
            <a:srcRect l="20016" t="7343" r="18186" b="3649"/>
            <a:stretch/>
          </p:blipFill>
          <p:spPr>
            <a:xfrm>
              <a:off x="12336563" y="2322938"/>
              <a:ext cx="1377399" cy="1324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0" name="Google Shape;520;p35"/>
            <p:cNvSpPr/>
            <p:nvPr/>
          </p:nvSpPr>
          <p:spPr>
            <a:xfrm>
              <a:off x="15364175" y="2462075"/>
              <a:ext cx="1687200" cy="8145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5"/>
            <p:cNvSpPr/>
            <p:nvPr/>
          </p:nvSpPr>
          <p:spPr>
            <a:xfrm>
              <a:off x="15364175" y="3891275"/>
              <a:ext cx="1687200" cy="13242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22" name="Google Shape;522;p35"/>
            <p:cNvCxnSpPr>
              <a:stCxn id="501" idx="6"/>
              <a:endCxn id="520" idx="1"/>
            </p:cNvCxnSpPr>
            <p:nvPr/>
          </p:nvCxnSpPr>
          <p:spPr>
            <a:xfrm rot="10800000" flipH="1">
              <a:off x="14070863" y="2869400"/>
              <a:ext cx="1293300" cy="26700"/>
            </a:xfrm>
            <a:prstGeom prst="straightConnector1">
              <a:avLst/>
            </a:prstGeom>
            <a:noFill/>
            <a:ln w="38100" cap="flat" cmpd="sng">
              <a:solidFill>
                <a:srgbClr val="343434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523" name="Google Shape;523;p35"/>
            <p:cNvCxnSpPr>
              <a:stCxn id="501" idx="5"/>
              <a:endCxn id="521" idx="1"/>
            </p:cNvCxnSpPr>
            <p:nvPr/>
          </p:nvCxnSpPr>
          <p:spPr>
            <a:xfrm>
              <a:off x="13763105" y="3636971"/>
              <a:ext cx="1601100" cy="916500"/>
            </a:xfrm>
            <a:prstGeom prst="straightConnector1">
              <a:avLst/>
            </a:prstGeom>
            <a:noFill/>
            <a:ln w="38100" cap="flat" cmpd="sng">
              <a:solidFill>
                <a:srgbClr val="343434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524" name="Google Shape;524;p35"/>
            <p:cNvSpPr txBox="1"/>
            <p:nvPr/>
          </p:nvSpPr>
          <p:spPr>
            <a:xfrm>
              <a:off x="15460325" y="2611700"/>
              <a:ext cx="14949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학습</a:t>
              </a:r>
              <a:endParaRPr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25" name="Google Shape;525;p35"/>
            <p:cNvSpPr txBox="1"/>
            <p:nvPr/>
          </p:nvSpPr>
          <p:spPr>
            <a:xfrm>
              <a:off x="15460325" y="4060775"/>
              <a:ext cx="14949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통계적 분석</a:t>
              </a:r>
              <a:endParaRPr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26" name="Google Shape;526;p35"/>
            <p:cNvSpPr txBox="1"/>
            <p:nvPr/>
          </p:nvSpPr>
          <p:spPr>
            <a:xfrm rot="256611">
              <a:off x="2467850" y="5593705"/>
              <a:ext cx="1601058" cy="4154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latin typeface="Consolas"/>
                  <a:ea typeface="Consolas"/>
                  <a:cs typeface="Consolas"/>
                  <a:sym typeface="Consolas"/>
                </a:rPr>
                <a:t>log 발생</a:t>
              </a:r>
              <a:endParaRPr sz="1500" b="1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27" name="Google Shape;527;p35"/>
            <p:cNvSpPr txBox="1"/>
            <p:nvPr/>
          </p:nvSpPr>
          <p:spPr>
            <a:xfrm rot="1102227">
              <a:off x="3004203" y="4443478"/>
              <a:ext cx="1601094" cy="4156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latin typeface="Consolas"/>
                  <a:ea typeface="Consolas"/>
                  <a:cs typeface="Consolas"/>
                  <a:sym typeface="Consolas"/>
                </a:rPr>
                <a:t>log 발생</a:t>
              </a:r>
              <a:endParaRPr sz="1500" b="1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28" name="Google Shape;528;p35"/>
            <p:cNvSpPr txBox="1"/>
            <p:nvPr/>
          </p:nvSpPr>
          <p:spPr>
            <a:xfrm rot="-1868981">
              <a:off x="2645229" y="7400081"/>
              <a:ext cx="1601274" cy="4155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latin typeface="Consolas"/>
                  <a:ea typeface="Consolas"/>
                  <a:cs typeface="Consolas"/>
                  <a:sym typeface="Consolas"/>
                </a:rPr>
                <a:t>log 발생</a:t>
              </a:r>
              <a:endParaRPr sz="1500" b="1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29" name="Google Shape;529;p35"/>
            <p:cNvSpPr txBox="1"/>
            <p:nvPr/>
          </p:nvSpPr>
          <p:spPr>
            <a:xfrm rot="5400000">
              <a:off x="1347774" y="6782050"/>
              <a:ext cx="914400" cy="125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300">
                  <a:latin typeface="Ubuntu"/>
                  <a:ea typeface="Ubuntu"/>
                  <a:cs typeface="Ubuntu"/>
                  <a:sym typeface="Ubuntu"/>
                </a:rPr>
                <a:t>…</a:t>
              </a:r>
              <a:endParaRPr sz="4300"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30" name="Google Shape;530;p35"/>
            <p:cNvSpPr/>
            <p:nvPr/>
          </p:nvSpPr>
          <p:spPr>
            <a:xfrm rot="10800000">
              <a:off x="4457675" y="7565225"/>
              <a:ext cx="3363900" cy="1799100"/>
            </a:xfrm>
            <a:prstGeom prst="downArrowCallout">
              <a:avLst>
                <a:gd name="adj1" fmla="val 19540"/>
                <a:gd name="adj2" fmla="val 19960"/>
                <a:gd name="adj3" fmla="val 25000"/>
                <a:gd name="adj4" fmla="val 64977"/>
              </a:avLst>
            </a:prstGeom>
            <a:solidFill>
              <a:srgbClr val="9ED6E4">
                <a:alpha val="1908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5"/>
            <p:cNvSpPr txBox="1"/>
            <p:nvPr/>
          </p:nvSpPr>
          <p:spPr>
            <a:xfrm>
              <a:off x="4411779" y="8430912"/>
              <a:ext cx="3455700" cy="75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-대량의 log 데이터를 빠르게 처리</a:t>
              </a:r>
              <a:endParaRPr sz="2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-클러스터링 지원으로 안정성 높음</a:t>
              </a:r>
              <a:endParaRPr sz="2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cxnSp>
          <p:nvCxnSpPr>
            <p:cNvPr id="532" name="Google Shape;532;p35"/>
            <p:cNvCxnSpPr>
              <a:stCxn id="501" idx="4"/>
              <a:endCxn id="511" idx="7"/>
            </p:cNvCxnSpPr>
            <p:nvPr/>
          </p:nvCxnSpPr>
          <p:spPr>
            <a:xfrm flipH="1">
              <a:off x="10637813" y="3943850"/>
              <a:ext cx="2382300" cy="1653300"/>
            </a:xfrm>
            <a:prstGeom prst="straightConnector1">
              <a:avLst/>
            </a:prstGeom>
            <a:noFill/>
            <a:ln w="38100" cap="flat" cmpd="sng">
              <a:solidFill>
                <a:srgbClr val="343434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33" name="Google Shape;533;p35"/>
            <p:cNvCxnSpPr>
              <a:stCxn id="501" idx="4"/>
              <a:endCxn id="515" idx="7"/>
            </p:cNvCxnSpPr>
            <p:nvPr/>
          </p:nvCxnSpPr>
          <p:spPr>
            <a:xfrm flipH="1">
              <a:off x="11136413" y="3943850"/>
              <a:ext cx="1883700" cy="3670800"/>
            </a:xfrm>
            <a:prstGeom prst="straightConnector1">
              <a:avLst/>
            </a:prstGeom>
            <a:noFill/>
            <a:ln w="38100" cap="flat" cmpd="sng">
              <a:solidFill>
                <a:srgbClr val="343434"/>
              </a:solidFill>
              <a:prstDash val="solid"/>
              <a:round/>
              <a:headEnd type="oval" w="med" len="med"/>
              <a:tailEnd type="triangle" w="med" len="med"/>
            </a:ln>
          </p:spPr>
        </p:cxnSp>
        <p:sp>
          <p:nvSpPr>
            <p:cNvPr id="534" name="Google Shape;534;p35"/>
            <p:cNvSpPr txBox="1"/>
            <p:nvPr/>
          </p:nvSpPr>
          <p:spPr>
            <a:xfrm>
              <a:off x="1557429" y="5793613"/>
              <a:ext cx="1377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Do Hyeon"/>
                  <a:ea typeface="Do Hyeon"/>
                  <a:cs typeface="Do Hyeon"/>
                  <a:sym typeface="Do Hyeon"/>
                </a:rPr>
                <a:t>Node</a:t>
              </a:r>
              <a:endParaRPr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535" name="Google Shape;535;p35"/>
            <p:cNvSpPr txBox="1"/>
            <p:nvPr/>
          </p:nvSpPr>
          <p:spPr>
            <a:xfrm>
              <a:off x="1557434" y="4158910"/>
              <a:ext cx="1377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Do Hyeon"/>
                  <a:ea typeface="Do Hyeon"/>
                  <a:cs typeface="Do Hyeon"/>
                  <a:sym typeface="Do Hyeon"/>
                </a:rPr>
                <a:t>Node</a:t>
              </a:r>
              <a:endParaRPr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536" name="Google Shape;536;p35"/>
            <p:cNvSpPr txBox="1"/>
            <p:nvPr/>
          </p:nvSpPr>
          <p:spPr>
            <a:xfrm>
              <a:off x="1557424" y="8373313"/>
              <a:ext cx="1377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Do Hyeon"/>
                  <a:ea typeface="Do Hyeon"/>
                  <a:cs typeface="Do Hyeon"/>
                  <a:sym typeface="Do Hyeon"/>
                </a:rPr>
                <a:t>Node</a:t>
              </a:r>
              <a:endParaRPr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aphicFrame>
        <p:nvGraphicFramePr>
          <p:cNvPr id="537" name="Google Shape;537;p35"/>
          <p:cNvGraphicFramePr/>
          <p:nvPr/>
        </p:nvGraphicFramePr>
        <p:xfrm>
          <a:off x="0" y="-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{FF4EEBFA-D999-498D-BCA9-CF4BF4E859B7}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4572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1. 프로젝트 정의</a:t>
                      </a:r>
                      <a:endParaRPr sz="11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2. 주제 선정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3. 데이터 처리 방안 및 활용 기법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4. 시스템 개발 및 테스트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5. 서비스 활용방안 및 기대효과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38" name="Google Shape;538;p35"/>
          <p:cNvGrpSpPr/>
          <p:nvPr/>
        </p:nvGrpSpPr>
        <p:grpSpPr>
          <a:xfrm>
            <a:off x="-5940423" y="550787"/>
            <a:ext cx="10238094" cy="989700"/>
            <a:chOff x="190702" y="561712"/>
            <a:chExt cx="10238094" cy="989700"/>
          </a:xfrm>
        </p:grpSpPr>
        <p:grpSp>
          <p:nvGrpSpPr>
            <p:cNvPr id="539" name="Google Shape;539;p35"/>
            <p:cNvGrpSpPr/>
            <p:nvPr/>
          </p:nvGrpSpPr>
          <p:grpSpPr>
            <a:xfrm>
              <a:off x="190702" y="561712"/>
              <a:ext cx="10238094" cy="989700"/>
              <a:chOff x="190702" y="561712"/>
              <a:chExt cx="10238094" cy="989700"/>
            </a:xfrm>
          </p:grpSpPr>
          <p:sp>
            <p:nvSpPr>
              <p:cNvPr id="540" name="Google Shape;540;p35"/>
              <p:cNvSpPr/>
              <p:nvPr/>
            </p:nvSpPr>
            <p:spPr>
              <a:xfrm>
                <a:off x="9334696" y="561712"/>
                <a:ext cx="1094100" cy="989700"/>
              </a:xfrm>
              <a:prstGeom prst="flowChartDelay">
                <a:avLst/>
              </a:prstGeom>
              <a:solidFill>
                <a:srgbClr val="BBD7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35"/>
              <p:cNvSpPr/>
              <p:nvPr/>
            </p:nvSpPr>
            <p:spPr>
              <a:xfrm>
                <a:off x="190702" y="561763"/>
                <a:ext cx="9144000" cy="989575"/>
              </a:xfrm>
              <a:prstGeom prst="flowChartProcess">
                <a:avLst/>
              </a:prstGeom>
              <a:solidFill>
                <a:srgbClr val="BBD7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42" name="Google Shape;542;p35"/>
            <p:cNvSpPr txBox="1"/>
            <p:nvPr/>
          </p:nvSpPr>
          <p:spPr>
            <a:xfrm>
              <a:off x="304300" y="671813"/>
              <a:ext cx="9820200" cy="769500"/>
            </a:xfrm>
            <a:prstGeom prst="rect">
              <a:avLst/>
            </a:prstGeom>
            <a:solidFill>
              <a:srgbClr val="BBD7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44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프로토타입 설계도</a:t>
              </a:r>
              <a:endParaRPr sz="4400"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7" name="Google Shape;547;p36"/>
          <p:cNvGraphicFramePr/>
          <p:nvPr/>
        </p:nvGraphicFramePr>
        <p:xfrm>
          <a:off x="0" y="-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{FF4EEBFA-D999-498D-BCA9-CF4BF4E859B7}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4572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1. 프로젝트 정의</a:t>
                      </a:r>
                      <a:endParaRPr sz="11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2. 주제 선정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3. 데이터 처리 방안 및 활용 기법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4. 시스템 개발 및 테스트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5. 서비스 활용방안 및 기대효과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48" name="Google Shape;548;p36"/>
          <p:cNvGrpSpPr/>
          <p:nvPr/>
        </p:nvGrpSpPr>
        <p:grpSpPr>
          <a:xfrm>
            <a:off x="-7426525" y="550787"/>
            <a:ext cx="10238096" cy="989700"/>
            <a:chOff x="0" y="561712"/>
            <a:chExt cx="10238096" cy="989700"/>
          </a:xfrm>
        </p:grpSpPr>
        <p:grpSp>
          <p:nvGrpSpPr>
            <p:cNvPr id="549" name="Google Shape;549;p36"/>
            <p:cNvGrpSpPr/>
            <p:nvPr/>
          </p:nvGrpSpPr>
          <p:grpSpPr>
            <a:xfrm>
              <a:off x="2" y="561712"/>
              <a:ext cx="10238094" cy="989700"/>
              <a:chOff x="2" y="561712"/>
              <a:chExt cx="10238094" cy="989700"/>
            </a:xfrm>
          </p:grpSpPr>
          <p:sp>
            <p:nvSpPr>
              <p:cNvPr id="550" name="Google Shape;550;p36"/>
              <p:cNvSpPr/>
              <p:nvPr/>
            </p:nvSpPr>
            <p:spPr>
              <a:xfrm>
                <a:off x="9143996" y="561712"/>
                <a:ext cx="1094100" cy="989700"/>
              </a:xfrm>
              <a:prstGeom prst="flowChartDelay">
                <a:avLst/>
              </a:prstGeom>
              <a:solidFill>
                <a:srgbClr val="BBD7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36"/>
              <p:cNvSpPr/>
              <p:nvPr/>
            </p:nvSpPr>
            <p:spPr>
              <a:xfrm>
                <a:off x="2" y="561775"/>
                <a:ext cx="9144000" cy="989575"/>
              </a:xfrm>
              <a:prstGeom prst="flowChartProcess">
                <a:avLst/>
              </a:prstGeom>
              <a:solidFill>
                <a:srgbClr val="BBD7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52" name="Google Shape;552;p36"/>
            <p:cNvSpPr txBox="1"/>
            <p:nvPr/>
          </p:nvSpPr>
          <p:spPr>
            <a:xfrm>
              <a:off x="0" y="671800"/>
              <a:ext cx="9820200" cy="769500"/>
            </a:xfrm>
            <a:prstGeom prst="rect">
              <a:avLst/>
            </a:prstGeom>
            <a:solidFill>
              <a:srgbClr val="BBD7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44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개발 결과 </a:t>
              </a:r>
              <a:endParaRPr sz="4400"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553" name="Google Shape;553;p36"/>
          <p:cNvGrpSpPr/>
          <p:nvPr/>
        </p:nvGrpSpPr>
        <p:grpSpPr>
          <a:xfrm>
            <a:off x="557700" y="604812"/>
            <a:ext cx="15436150" cy="9412700"/>
            <a:chOff x="557700" y="604812"/>
            <a:chExt cx="15436150" cy="9412700"/>
          </a:xfrm>
        </p:grpSpPr>
        <p:pic>
          <p:nvPicPr>
            <p:cNvPr id="554" name="Google Shape;554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669250" y="604812"/>
              <a:ext cx="5860192" cy="5521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" name="Google Shape;555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669250" y="6350387"/>
              <a:ext cx="6324600" cy="366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6" name="Google Shape;556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7700" y="1865037"/>
              <a:ext cx="8334375" cy="2009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7" name="Google Shape;557;p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86300" y="4433071"/>
              <a:ext cx="8074301" cy="5160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325" y="1710249"/>
            <a:ext cx="7648896" cy="76659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63" name="Google Shape;563;p37"/>
          <p:cNvGraphicFramePr/>
          <p:nvPr/>
        </p:nvGraphicFramePr>
        <p:xfrm>
          <a:off x="0" y="-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{FF4EEBFA-D999-498D-BCA9-CF4BF4E859B7}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4572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1. 프로젝트 정의</a:t>
                      </a:r>
                      <a:endParaRPr sz="11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2. 주제 선정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3. 데이터 처리 방안 및 활용 기법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4. 시스템 개발 및 테스트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5. 서비스 활용방안 및 기대효과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64" name="Google Shape;564;p37"/>
          <p:cNvGrpSpPr/>
          <p:nvPr/>
        </p:nvGrpSpPr>
        <p:grpSpPr>
          <a:xfrm>
            <a:off x="-7426525" y="550787"/>
            <a:ext cx="10238096" cy="989700"/>
            <a:chOff x="0" y="561712"/>
            <a:chExt cx="10238096" cy="989700"/>
          </a:xfrm>
        </p:grpSpPr>
        <p:grpSp>
          <p:nvGrpSpPr>
            <p:cNvPr id="565" name="Google Shape;565;p37"/>
            <p:cNvGrpSpPr/>
            <p:nvPr/>
          </p:nvGrpSpPr>
          <p:grpSpPr>
            <a:xfrm>
              <a:off x="2" y="561712"/>
              <a:ext cx="10238094" cy="989700"/>
              <a:chOff x="2" y="561712"/>
              <a:chExt cx="10238094" cy="989700"/>
            </a:xfrm>
          </p:grpSpPr>
          <p:sp>
            <p:nvSpPr>
              <p:cNvPr id="566" name="Google Shape;566;p37"/>
              <p:cNvSpPr/>
              <p:nvPr/>
            </p:nvSpPr>
            <p:spPr>
              <a:xfrm>
                <a:off x="9143996" y="561712"/>
                <a:ext cx="1094100" cy="989700"/>
              </a:xfrm>
              <a:prstGeom prst="flowChartDelay">
                <a:avLst/>
              </a:prstGeom>
              <a:solidFill>
                <a:srgbClr val="BBD7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37"/>
              <p:cNvSpPr/>
              <p:nvPr/>
            </p:nvSpPr>
            <p:spPr>
              <a:xfrm>
                <a:off x="2" y="561775"/>
                <a:ext cx="9144000" cy="989575"/>
              </a:xfrm>
              <a:prstGeom prst="flowChartProcess">
                <a:avLst/>
              </a:prstGeom>
              <a:solidFill>
                <a:srgbClr val="BBD7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8" name="Google Shape;568;p37"/>
            <p:cNvSpPr txBox="1"/>
            <p:nvPr/>
          </p:nvSpPr>
          <p:spPr>
            <a:xfrm>
              <a:off x="0" y="671800"/>
              <a:ext cx="9820200" cy="769500"/>
            </a:xfrm>
            <a:prstGeom prst="rect">
              <a:avLst/>
            </a:prstGeom>
            <a:solidFill>
              <a:srgbClr val="BBD7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44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예측 결과 </a:t>
              </a:r>
              <a:endParaRPr sz="4400"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pic>
        <p:nvPicPr>
          <p:cNvPr id="569" name="Google Shape;56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74900" y="728550"/>
            <a:ext cx="8378899" cy="86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4" name="Google Shape;574;p38"/>
          <p:cNvGraphicFramePr/>
          <p:nvPr/>
        </p:nvGraphicFramePr>
        <p:xfrm>
          <a:off x="0" y="-12"/>
          <a:ext cx="18288000" cy="381000"/>
        </p:xfrm>
        <a:graphic>
          <a:graphicData uri="http://schemas.openxmlformats.org/drawingml/2006/table">
            <a:tbl>
              <a:tblPr>
                <a:noFill/>
                <a:tableStyleId>{FF4EEBFA-D999-498D-BCA9-CF4BF4E859B7}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4572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1. 프로젝트 정의</a:t>
                      </a:r>
                      <a:endParaRPr sz="11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2. 주제 선정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3. 데이터 처리 방안 및 활용 기법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4. 시스템 개발 및 테스트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5. 서비스 활용방안 및 기대효과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75" name="Google Shape;575;p38"/>
          <p:cNvGrpSpPr/>
          <p:nvPr/>
        </p:nvGrpSpPr>
        <p:grpSpPr>
          <a:xfrm>
            <a:off x="-7426525" y="550787"/>
            <a:ext cx="10238096" cy="989700"/>
            <a:chOff x="0" y="561712"/>
            <a:chExt cx="10238096" cy="989700"/>
          </a:xfrm>
        </p:grpSpPr>
        <p:grpSp>
          <p:nvGrpSpPr>
            <p:cNvPr id="576" name="Google Shape;576;p38"/>
            <p:cNvGrpSpPr/>
            <p:nvPr/>
          </p:nvGrpSpPr>
          <p:grpSpPr>
            <a:xfrm>
              <a:off x="2" y="561712"/>
              <a:ext cx="10238094" cy="989700"/>
              <a:chOff x="2" y="561712"/>
              <a:chExt cx="10238094" cy="989700"/>
            </a:xfrm>
          </p:grpSpPr>
          <p:sp>
            <p:nvSpPr>
              <p:cNvPr id="577" name="Google Shape;577;p38"/>
              <p:cNvSpPr/>
              <p:nvPr/>
            </p:nvSpPr>
            <p:spPr>
              <a:xfrm>
                <a:off x="9143996" y="561712"/>
                <a:ext cx="1094100" cy="989700"/>
              </a:xfrm>
              <a:prstGeom prst="flowChartDelay">
                <a:avLst/>
              </a:prstGeom>
              <a:solidFill>
                <a:srgbClr val="BBD7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38"/>
              <p:cNvSpPr/>
              <p:nvPr/>
            </p:nvSpPr>
            <p:spPr>
              <a:xfrm>
                <a:off x="2" y="561775"/>
                <a:ext cx="9144000" cy="989575"/>
              </a:xfrm>
              <a:prstGeom prst="flowChartProcess">
                <a:avLst/>
              </a:prstGeom>
              <a:solidFill>
                <a:srgbClr val="BBD7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9" name="Google Shape;579;p38"/>
            <p:cNvSpPr txBox="1"/>
            <p:nvPr/>
          </p:nvSpPr>
          <p:spPr>
            <a:xfrm>
              <a:off x="0" y="671800"/>
              <a:ext cx="9820200" cy="769500"/>
            </a:xfrm>
            <a:prstGeom prst="rect">
              <a:avLst/>
            </a:prstGeom>
            <a:solidFill>
              <a:srgbClr val="BBD7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44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개발 결과 </a:t>
              </a:r>
              <a:endParaRPr sz="4400"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sp>
        <p:nvSpPr>
          <p:cNvPr id="580" name="Google Shape;580;p38"/>
          <p:cNvSpPr txBox="1"/>
          <p:nvPr/>
        </p:nvSpPr>
        <p:spPr>
          <a:xfrm>
            <a:off x="3657600" y="903400"/>
            <a:ext cx="9805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581" name="Google Shape;581;p38"/>
          <p:cNvGrpSpPr/>
          <p:nvPr/>
        </p:nvGrpSpPr>
        <p:grpSpPr>
          <a:xfrm>
            <a:off x="3423575" y="2201962"/>
            <a:ext cx="14057400" cy="7788463"/>
            <a:chOff x="2073025" y="2323187"/>
            <a:chExt cx="14057400" cy="7788463"/>
          </a:xfrm>
        </p:grpSpPr>
        <p:sp>
          <p:nvSpPr>
            <p:cNvPr id="582" name="Google Shape;582;p38"/>
            <p:cNvSpPr txBox="1"/>
            <p:nvPr/>
          </p:nvSpPr>
          <p:spPr>
            <a:xfrm>
              <a:off x="2073025" y="8064450"/>
              <a:ext cx="14057400" cy="204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25000"/>
                </a:lnSpc>
                <a:spcBef>
                  <a:spcPts val="80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5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실시간 로그데이터를 통하여서 만약 데이터가 예측 값의 이상치 범위에 들어가 있지 않으면 경고를 주었다.</a:t>
              </a:r>
              <a:endParaRPr sz="2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0" marR="0" lvl="0" indent="0" algn="l" rtl="0">
                <a:lnSpc>
                  <a:spcPct val="125000"/>
                </a:lnSpc>
                <a:spcBef>
                  <a:spcPts val="80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pic>
          <p:nvPicPr>
            <p:cNvPr id="583" name="Google Shape;583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07050" y="2323187"/>
              <a:ext cx="12092700" cy="53410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4" name="Google Shape;584;p38"/>
            <p:cNvSpPr txBox="1"/>
            <p:nvPr/>
          </p:nvSpPr>
          <p:spPr>
            <a:xfrm>
              <a:off x="2608175" y="7664250"/>
              <a:ext cx="915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D5E7"/>
        </a:solidFill>
        <a:effectLst/>
      </p:bgPr>
    </p:bg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Google Shape;589;p39"/>
          <p:cNvGrpSpPr/>
          <p:nvPr/>
        </p:nvGrpSpPr>
        <p:grpSpPr>
          <a:xfrm>
            <a:off x="818312" y="1211674"/>
            <a:ext cx="16562637" cy="6507551"/>
            <a:chOff x="818312" y="1211674"/>
            <a:chExt cx="16562637" cy="6507551"/>
          </a:xfrm>
        </p:grpSpPr>
        <p:sp>
          <p:nvSpPr>
            <p:cNvPr id="590" name="Google Shape;590;p39"/>
            <p:cNvSpPr txBox="1"/>
            <p:nvPr/>
          </p:nvSpPr>
          <p:spPr>
            <a:xfrm>
              <a:off x="904762" y="4202632"/>
              <a:ext cx="6090300" cy="243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600"/>
                <a:buFont typeface="Arial"/>
                <a:buNone/>
              </a:pPr>
              <a:r>
                <a:rPr lang="en-US" sz="7600" b="0" i="0" u="none" strike="noStrike" cap="none">
                  <a:solidFill>
                    <a:srgbClr val="F8FFFF"/>
                  </a:solidFill>
                  <a:latin typeface="Do Hyeon"/>
                  <a:ea typeface="Do Hyeon"/>
                  <a:cs typeface="Do Hyeon"/>
                  <a:sym typeface="Do Hyeon"/>
                </a:rPr>
                <a:t>서비스 활용 방안 및 기대 효과</a:t>
              </a:r>
              <a:endParaRPr sz="7600" b="0" i="0" u="none" strike="noStrike" cap="none">
                <a:solidFill>
                  <a:srgbClr val="F8FFFF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591" name="Google Shape;591;p39"/>
            <p:cNvSpPr txBox="1"/>
            <p:nvPr/>
          </p:nvSpPr>
          <p:spPr>
            <a:xfrm>
              <a:off x="818312" y="1211674"/>
              <a:ext cx="6830100" cy="324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500"/>
                <a:buFont typeface="Arial"/>
                <a:buNone/>
              </a:pPr>
              <a:r>
                <a:rPr lang="en-US" sz="20500" b="0" i="0" u="none" strike="noStrike" cap="none">
                  <a:solidFill>
                    <a:srgbClr val="F8FFFF"/>
                  </a:solidFill>
                  <a:latin typeface="Do Hyeon"/>
                  <a:ea typeface="Do Hyeon"/>
                  <a:cs typeface="Do Hyeon"/>
                  <a:sym typeface="Do Hyeon"/>
                </a:rPr>
                <a:t>05</a:t>
              </a:r>
              <a:endParaRPr sz="18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592" name="Google Shape;592;p39"/>
            <p:cNvSpPr txBox="1"/>
            <p:nvPr/>
          </p:nvSpPr>
          <p:spPr>
            <a:xfrm>
              <a:off x="13009949" y="6888225"/>
              <a:ext cx="43710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rgbClr val="F8FFFF"/>
                  </a:solidFill>
                  <a:latin typeface="Do Hyeon"/>
                  <a:ea typeface="Do Hyeon"/>
                  <a:cs typeface="Do Hyeon"/>
                  <a:sym typeface="Do Hyeon"/>
                </a:rPr>
                <a:t>01. </a:t>
              </a:r>
              <a:r>
                <a:rPr lang="en-US" sz="2400">
                  <a:solidFill>
                    <a:srgbClr val="F8FFFF"/>
                  </a:solidFill>
                  <a:latin typeface="Do Hyeon"/>
                  <a:ea typeface="Do Hyeon"/>
                  <a:cs typeface="Do Hyeon"/>
                  <a:sym typeface="Do Hyeon"/>
                </a:rPr>
                <a:t>기대 효과</a:t>
              </a:r>
              <a:endParaRPr sz="1400" b="0" i="0" u="none" strike="noStrike" cap="non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rgbClr val="F8FFFF"/>
                  </a:solidFill>
                  <a:latin typeface="Do Hyeon"/>
                  <a:ea typeface="Do Hyeon"/>
                  <a:cs typeface="Do Hyeon"/>
                  <a:sym typeface="Do Hyeon"/>
                </a:rPr>
                <a:t>02. </a:t>
              </a:r>
              <a:r>
                <a:rPr lang="en-US" sz="2400">
                  <a:solidFill>
                    <a:srgbClr val="F8FFFF"/>
                  </a:solidFill>
                  <a:latin typeface="Do Hyeon"/>
                  <a:ea typeface="Do Hyeon"/>
                  <a:cs typeface="Do Hyeon"/>
                  <a:sym typeface="Do Hyeon"/>
                </a:rPr>
                <a:t>서비스 활용방안</a:t>
              </a:r>
              <a:endParaRPr sz="18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pic>
        <p:nvPicPr>
          <p:cNvPr id="593" name="Google Shape;59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4762" y="9295243"/>
            <a:ext cx="16476191" cy="78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8" name="Google Shape;598;p40"/>
          <p:cNvGrpSpPr/>
          <p:nvPr/>
        </p:nvGrpSpPr>
        <p:grpSpPr>
          <a:xfrm>
            <a:off x="10234532" y="2707757"/>
            <a:ext cx="6561000" cy="6815950"/>
            <a:chOff x="10234532" y="2707757"/>
            <a:chExt cx="6561000" cy="6815950"/>
          </a:xfrm>
        </p:grpSpPr>
        <p:sp>
          <p:nvSpPr>
            <p:cNvPr id="599" name="Google Shape;599;p40"/>
            <p:cNvSpPr/>
            <p:nvPr/>
          </p:nvSpPr>
          <p:spPr>
            <a:xfrm>
              <a:off x="10234532" y="2962707"/>
              <a:ext cx="6561000" cy="6561000"/>
            </a:xfrm>
            <a:prstGeom prst="ellipse">
              <a:avLst/>
            </a:prstGeom>
            <a:solidFill>
              <a:srgbClr val="3F73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40"/>
            <p:cNvSpPr txBox="1"/>
            <p:nvPr/>
          </p:nvSpPr>
          <p:spPr>
            <a:xfrm>
              <a:off x="10301760" y="3190354"/>
              <a:ext cx="1792200" cy="66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25000"/>
                </a:lnSpc>
                <a:spcBef>
                  <a:spcPts val="80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sng" strike="noStrike" cap="none">
                  <a:solidFill>
                    <a:srgbClr val="000000"/>
                  </a:solidFill>
                  <a:latin typeface="Jua"/>
                  <a:ea typeface="Jua"/>
                  <a:cs typeface="Jua"/>
                  <a:sym typeface="Jua"/>
                </a:rPr>
                <a:t>변경 후</a:t>
              </a:r>
              <a:endParaRPr sz="2000" b="0" i="0" u="sng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601" name="Google Shape;601;p40"/>
            <p:cNvSpPr/>
            <p:nvPr/>
          </p:nvSpPr>
          <p:spPr>
            <a:xfrm>
              <a:off x="10384434" y="2707757"/>
              <a:ext cx="1626900" cy="1626900"/>
            </a:xfrm>
            <a:prstGeom prst="ellipse">
              <a:avLst/>
            </a:prstGeom>
            <a:solidFill>
              <a:schemeClr val="lt1"/>
            </a:solidFill>
            <a:ln w="228600" cap="flat" cmpd="sng">
              <a:solidFill>
                <a:srgbClr val="3F73A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76200" dir="3900000" algn="bl" rotWithShape="0">
                <a:srgbClr val="000000">
                  <a:alpha val="4470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40"/>
            <p:cNvSpPr txBox="1"/>
            <p:nvPr/>
          </p:nvSpPr>
          <p:spPr>
            <a:xfrm>
              <a:off x="10301760" y="3190354"/>
              <a:ext cx="1792200" cy="66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25000"/>
                </a:lnSpc>
                <a:spcBef>
                  <a:spcPts val="80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sng" strike="noStrike" cap="none">
                  <a:solidFill>
                    <a:srgbClr val="000000"/>
                  </a:solidFill>
                  <a:latin typeface="Jua"/>
                  <a:ea typeface="Jua"/>
                  <a:cs typeface="Jua"/>
                  <a:sym typeface="Jua"/>
                </a:rPr>
                <a:t>변경 후</a:t>
              </a:r>
              <a:endParaRPr sz="2000" b="0" i="0" u="sng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sp>
        <p:nvSpPr>
          <p:cNvPr id="603" name="Google Shape;603;p40"/>
          <p:cNvSpPr/>
          <p:nvPr/>
        </p:nvSpPr>
        <p:spPr>
          <a:xfrm rot="5400000">
            <a:off x="8761683" y="5753523"/>
            <a:ext cx="561350" cy="620425"/>
          </a:xfrm>
          <a:prstGeom prst="flowChartExtract">
            <a:avLst/>
          </a:prstGeom>
          <a:solidFill>
            <a:srgbClr val="12428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04" name="Google Shape;604;p40"/>
          <p:cNvGraphicFramePr/>
          <p:nvPr/>
        </p:nvGraphicFramePr>
        <p:xfrm>
          <a:off x="11471712" y="4434019"/>
          <a:ext cx="4086675" cy="3757225"/>
        </p:xfrm>
        <a:graphic>
          <a:graphicData uri="http://schemas.openxmlformats.org/drawingml/2006/table">
            <a:tbl>
              <a:tblPr firstRow="1" bandRow="1">
                <a:noFill/>
                <a:tableStyleId>{19C8043F-0C0C-4AF0-951E-DF52513D312F}</a:tableStyleId>
              </a:tblPr>
              <a:tblGrid>
                <a:gridCol w="102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6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                                AP 생명주기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E-AMS 기능 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개발/테스트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2575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Controling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Jua"/>
                          <a:ea typeface="Jua"/>
                          <a:cs typeface="Jua"/>
                          <a:sym typeface="Jua"/>
                        </a:rPr>
                        <a:t>실시간 </a:t>
                      </a:r>
                      <a:endParaRPr sz="1400" u="none" strike="noStrike" cap="none">
                        <a:latin typeface="Jua"/>
                        <a:ea typeface="Jua"/>
                        <a:cs typeface="Jua"/>
                        <a:sym typeface="Jua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Jua"/>
                          <a:ea typeface="Jua"/>
                          <a:cs typeface="Jua"/>
                          <a:sym typeface="Jua"/>
                        </a:rPr>
                        <a:t>장애 예측</a:t>
                      </a:r>
                      <a:endParaRPr sz="1400" u="none" strike="noStrike" cap="non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strike="noStrike" cap="none">
                          <a:solidFill>
                            <a:srgbClr val="C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O</a:t>
                      </a:r>
                      <a:endParaRPr sz="4000" u="none" strike="noStrike" cap="none">
                        <a:solidFill>
                          <a:srgbClr val="C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25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Jua"/>
                          <a:ea typeface="Jua"/>
                          <a:cs typeface="Jua"/>
                          <a:sym typeface="Jua"/>
                        </a:rPr>
                        <a:t>실시간 </a:t>
                      </a:r>
                      <a:endParaRPr sz="1400" u="none" strike="noStrike" cap="none">
                        <a:latin typeface="Jua"/>
                        <a:ea typeface="Jua"/>
                        <a:cs typeface="Jua"/>
                        <a:sym typeface="Jua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Jua"/>
                          <a:ea typeface="Jua"/>
                          <a:cs typeface="Jua"/>
                          <a:sym typeface="Jua"/>
                        </a:rPr>
                        <a:t>장애 예방</a:t>
                      </a:r>
                      <a:endParaRPr sz="1400" u="none" strike="noStrike" cap="non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X</a:t>
                      </a:r>
                      <a:endParaRPr sz="4000" u="none" strike="noStrike" cap="none"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25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Jua"/>
                          <a:ea typeface="Jua"/>
                          <a:cs typeface="Jua"/>
                          <a:sym typeface="Jua"/>
                        </a:rPr>
                        <a:t>실시간 </a:t>
                      </a:r>
                      <a:endParaRPr sz="1400" u="none" strike="noStrike" cap="none">
                        <a:latin typeface="Jua"/>
                        <a:ea typeface="Jua"/>
                        <a:cs typeface="Jua"/>
                        <a:sym typeface="Jua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Jua"/>
                          <a:ea typeface="Jua"/>
                          <a:cs typeface="Jua"/>
                          <a:sym typeface="Jua"/>
                        </a:rPr>
                        <a:t>장애 인지</a:t>
                      </a:r>
                      <a:endParaRPr sz="1400" u="none" strike="noStrike" cap="non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strike="noStrike" cap="none">
                          <a:latin typeface="Jua"/>
                          <a:ea typeface="Jua"/>
                          <a:cs typeface="Jua"/>
                          <a:sym typeface="Jua"/>
                        </a:rPr>
                        <a:t>O</a:t>
                      </a:r>
                      <a:endParaRPr sz="4000" u="none" strike="noStrike" cap="non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25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Jua"/>
                          <a:ea typeface="Jua"/>
                          <a:cs typeface="Jua"/>
                          <a:sym typeface="Jua"/>
                        </a:rPr>
                        <a:t>실시간 </a:t>
                      </a:r>
                      <a:endParaRPr sz="1400" u="none" strike="noStrike" cap="none">
                        <a:latin typeface="Jua"/>
                        <a:ea typeface="Jua"/>
                        <a:cs typeface="Jua"/>
                        <a:sym typeface="Jua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Jua"/>
                          <a:ea typeface="Jua"/>
                          <a:cs typeface="Jua"/>
                          <a:sym typeface="Jua"/>
                        </a:rPr>
                        <a:t>원인 추적</a:t>
                      </a:r>
                      <a:endParaRPr sz="1400" u="none" strike="noStrike" cap="non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strike="noStrike" cap="none">
                          <a:latin typeface="Jua"/>
                          <a:ea typeface="Jua"/>
                          <a:cs typeface="Jua"/>
                          <a:sym typeface="Jua"/>
                        </a:rPr>
                        <a:t>O</a:t>
                      </a:r>
                      <a:endParaRPr sz="4000" u="none" strike="noStrike" cap="non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605" name="Google Shape;605;p40"/>
          <p:cNvCxnSpPr/>
          <p:nvPr/>
        </p:nvCxnSpPr>
        <p:spPr>
          <a:xfrm rot="10800000">
            <a:off x="11591184" y="4565057"/>
            <a:ext cx="2485200" cy="811200"/>
          </a:xfrm>
          <a:prstGeom prst="straightConnector1">
            <a:avLst/>
          </a:prstGeom>
          <a:noFill/>
          <a:ln w="28575" cap="flat" cmpd="sng">
            <a:solidFill>
              <a:srgbClr val="C2DEE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06" name="Google Shape;606;p40"/>
          <p:cNvGrpSpPr/>
          <p:nvPr/>
        </p:nvGrpSpPr>
        <p:grpSpPr>
          <a:xfrm>
            <a:off x="1289201" y="2764220"/>
            <a:ext cx="6561000" cy="6815950"/>
            <a:chOff x="1289151" y="2707757"/>
            <a:chExt cx="6561000" cy="6815950"/>
          </a:xfrm>
        </p:grpSpPr>
        <p:sp>
          <p:nvSpPr>
            <p:cNvPr id="607" name="Google Shape;607;p40"/>
            <p:cNvSpPr/>
            <p:nvPr/>
          </p:nvSpPr>
          <p:spPr>
            <a:xfrm>
              <a:off x="1289151" y="2962707"/>
              <a:ext cx="6561000" cy="6561000"/>
            </a:xfrm>
            <a:prstGeom prst="ellipse">
              <a:avLst/>
            </a:prstGeom>
            <a:solidFill>
              <a:srgbClr val="C3D7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40"/>
            <p:cNvSpPr/>
            <p:nvPr/>
          </p:nvSpPr>
          <p:spPr>
            <a:xfrm>
              <a:off x="1439053" y="2707757"/>
              <a:ext cx="1626900" cy="1626900"/>
            </a:xfrm>
            <a:prstGeom prst="ellipse">
              <a:avLst/>
            </a:prstGeom>
            <a:solidFill>
              <a:schemeClr val="lt1"/>
            </a:solidFill>
            <a:ln w="228600" cap="flat" cmpd="sng">
              <a:solidFill>
                <a:srgbClr val="C3D7E8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dist="76200" dir="3900000" algn="bl" rotWithShape="0">
                <a:srgbClr val="000000">
                  <a:alpha val="4470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40"/>
            <p:cNvSpPr txBox="1"/>
            <p:nvPr/>
          </p:nvSpPr>
          <p:spPr>
            <a:xfrm>
              <a:off x="1356379" y="3190354"/>
              <a:ext cx="1792200" cy="66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25000"/>
                </a:lnSpc>
                <a:spcBef>
                  <a:spcPts val="80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sng" strike="noStrike" cap="none">
                  <a:solidFill>
                    <a:srgbClr val="000000"/>
                  </a:solidFill>
                  <a:latin typeface="Jua"/>
                  <a:ea typeface="Jua"/>
                  <a:cs typeface="Jua"/>
                  <a:sym typeface="Jua"/>
                </a:rPr>
                <a:t>기존</a:t>
              </a:r>
              <a:endParaRPr sz="2000" b="0" i="0" u="sng" strike="noStrike" cap="non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aphicFrame>
        <p:nvGraphicFramePr>
          <p:cNvPr id="610" name="Google Shape;610;p40"/>
          <p:cNvGraphicFramePr/>
          <p:nvPr/>
        </p:nvGraphicFramePr>
        <p:xfrm>
          <a:off x="0" y="-12"/>
          <a:ext cx="18288000" cy="381000"/>
        </p:xfrm>
        <a:graphic>
          <a:graphicData uri="http://schemas.openxmlformats.org/drawingml/2006/table">
            <a:tbl>
              <a:tblPr>
                <a:noFill/>
                <a:tableStyleId>{FF4EEBFA-D999-498D-BCA9-CF4BF4E859B7}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4572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1. 프로젝트 정의</a:t>
                      </a:r>
                      <a:endParaRPr sz="11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2. 주제 선정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3. 데이터 처리 방안 및 활용 기법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4. 시스템 개발 및 테스트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5. 서비스 활용방안 및 기대효과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611" name="Google Shape;611;p40"/>
          <p:cNvGrpSpPr/>
          <p:nvPr/>
        </p:nvGrpSpPr>
        <p:grpSpPr>
          <a:xfrm>
            <a:off x="-7274125" y="550787"/>
            <a:ext cx="10238096" cy="989700"/>
            <a:chOff x="0" y="561712"/>
            <a:chExt cx="10238096" cy="989700"/>
          </a:xfrm>
        </p:grpSpPr>
        <p:grpSp>
          <p:nvGrpSpPr>
            <p:cNvPr id="612" name="Google Shape;612;p40"/>
            <p:cNvGrpSpPr/>
            <p:nvPr/>
          </p:nvGrpSpPr>
          <p:grpSpPr>
            <a:xfrm>
              <a:off x="2" y="561712"/>
              <a:ext cx="10238094" cy="989700"/>
              <a:chOff x="2" y="561712"/>
              <a:chExt cx="10238094" cy="989700"/>
            </a:xfrm>
          </p:grpSpPr>
          <p:sp>
            <p:nvSpPr>
              <p:cNvPr id="613" name="Google Shape;613;p40"/>
              <p:cNvSpPr/>
              <p:nvPr/>
            </p:nvSpPr>
            <p:spPr>
              <a:xfrm>
                <a:off x="9143996" y="561712"/>
                <a:ext cx="1094100" cy="989700"/>
              </a:xfrm>
              <a:prstGeom prst="flowChartDelay">
                <a:avLst/>
              </a:prstGeom>
              <a:solidFill>
                <a:srgbClr val="BBD7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40"/>
              <p:cNvSpPr/>
              <p:nvPr/>
            </p:nvSpPr>
            <p:spPr>
              <a:xfrm>
                <a:off x="2" y="561775"/>
                <a:ext cx="9144000" cy="989575"/>
              </a:xfrm>
              <a:prstGeom prst="flowChartProcess">
                <a:avLst/>
              </a:prstGeom>
              <a:solidFill>
                <a:srgbClr val="BBD7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15" name="Google Shape;615;p40"/>
            <p:cNvSpPr txBox="1"/>
            <p:nvPr/>
          </p:nvSpPr>
          <p:spPr>
            <a:xfrm>
              <a:off x="0" y="671800"/>
              <a:ext cx="9820200" cy="769500"/>
            </a:xfrm>
            <a:prstGeom prst="rect">
              <a:avLst/>
            </a:prstGeom>
            <a:solidFill>
              <a:srgbClr val="BBD7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44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기대 효과</a:t>
              </a:r>
              <a:endParaRPr sz="4400"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aphicFrame>
        <p:nvGraphicFramePr>
          <p:cNvPr id="616" name="Google Shape;616;p40"/>
          <p:cNvGraphicFramePr/>
          <p:nvPr/>
        </p:nvGraphicFramePr>
        <p:xfrm>
          <a:off x="2526331" y="4434019"/>
          <a:ext cx="4086675" cy="3757225"/>
        </p:xfrm>
        <a:graphic>
          <a:graphicData uri="http://schemas.openxmlformats.org/drawingml/2006/table">
            <a:tbl>
              <a:tblPr firstRow="1" bandRow="1">
                <a:noFill/>
                <a:tableStyleId>{19C8043F-0C0C-4AF0-951E-DF52513D312F}</a:tableStyleId>
              </a:tblPr>
              <a:tblGrid>
                <a:gridCol w="102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8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69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                                AP 생명주기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E-AMS 기능 </a:t>
                      </a:r>
                      <a:endParaRPr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개발/테스트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2575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Controling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Jua"/>
                          <a:ea typeface="Jua"/>
                          <a:cs typeface="Jua"/>
                          <a:sym typeface="Jua"/>
                        </a:rPr>
                        <a:t>실시간 </a:t>
                      </a:r>
                      <a:endParaRPr sz="1400" u="none" strike="noStrike" cap="none">
                        <a:latin typeface="Jua"/>
                        <a:ea typeface="Jua"/>
                        <a:cs typeface="Jua"/>
                        <a:sym typeface="Jua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Jua"/>
                          <a:ea typeface="Jua"/>
                          <a:cs typeface="Jua"/>
                          <a:sym typeface="Jua"/>
                        </a:rPr>
                        <a:t>장애 예측</a:t>
                      </a:r>
                      <a:endParaRPr sz="1400" u="none" strike="noStrike" cap="non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strike="noStrike" cap="none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X</a:t>
                      </a:r>
                      <a:endParaRPr sz="4000" u="none" strike="noStrike" cap="none"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25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Jua"/>
                          <a:ea typeface="Jua"/>
                          <a:cs typeface="Jua"/>
                          <a:sym typeface="Jua"/>
                        </a:rPr>
                        <a:t>실시간 </a:t>
                      </a:r>
                      <a:endParaRPr sz="1400" u="none" strike="noStrike" cap="none">
                        <a:latin typeface="Jua"/>
                        <a:ea typeface="Jua"/>
                        <a:cs typeface="Jua"/>
                        <a:sym typeface="Jua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Jua"/>
                          <a:ea typeface="Jua"/>
                          <a:cs typeface="Jua"/>
                          <a:sym typeface="Jua"/>
                        </a:rPr>
                        <a:t>장애 예방</a:t>
                      </a:r>
                      <a:endParaRPr sz="1400" u="none" strike="noStrike" cap="non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strike="noStrike" cap="none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X</a:t>
                      </a:r>
                      <a:endParaRPr sz="4000" u="none" strike="noStrike" cap="none"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25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Jua"/>
                          <a:ea typeface="Jua"/>
                          <a:cs typeface="Jua"/>
                          <a:sym typeface="Jua"/>
                        </a:rPr>
                        <a:t>실시간 </a:t>
                      </a:r>
                      <a:endParaRPr sz="1400" u="none" strike="noStrike" cap="none">
                        <a:latin typeface="Jua"/>
                        <a:ea typeface="Jua"/>
                        <a:cs typeface="Jua"/>
                        <a:sym typeface="Jua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Jua"/>
                          <a:ea typeface="Jua"/>
                          <a:cs typeface="Jua"/>
                          <a:sym typeface="Jua"/>
                        </a:rPr>
                        <a:t>장애 인지</a:t>
                      </a:r>
                      <a:endParaRPr sz="1400" u="none" strike="noStrike" cap="non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strike="noStrike" cap="none">
                          <a:latin typeface="Jua"/>
                          <a:ea typeface="Jua"/>
                          <a:cs typeface="Jua"/>
                          <a:sym typeface="Jua"/>
                        </a:rPr>
                        <a:t>O</a:t>
                      </a:r>
                      <a:endParaRPr sz="4000" u="none" strike="noStrike" cap="non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25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Jua"/>
                          <a:ea typeface="Jua"/>
                          <a:cs typeface="Jua"/>
                          <a:sym typeface="Jua"/>
                        </a:rPr>
                        <a:t>실시간 </a:t>
                      </a:r>
                      <a:endParaRPr sz="1400" u="none" strike="noStrike" cap="none">
                        <a:latin typeface="Jua"/>
                        <a:ea typeface="Jua"/>
                        <a:cs typeface="Jua"/>
                        <a:sym typeface="Jua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Jua"/>
                          <a:ea typeface="Jua"/>
                          <a:cs typeface="Jua"/>
                          <a:sym typeface="Jua"/>
                        </a:rPr>
                        <a:t>원인 추적</a:t>
                      </a:r>
                      <a:endParaRPr sz="1400" u="none" strike="noStrike" cap="non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u="none" strike="noStrike" cap="none">
                          <a:latin typeface="Jua"/>
                          <a:ea typeface="Jua"/>
                          <a:cs typeface="Jua"/>
                          <a:sym typeface="Jua"/>
                        </a:rPr>
                        <a:t>O</a:t>
                      </a:r>
                      <a:endParaRPr sz="4000" u="none" strike="noStrike" cap="non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C2DE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617" name="Google Shape;617;p40"/>
          <p:cNvCxnSpPr/>
          <p:nvPr/>
        </p:nvCxnSpPr>
        <p:spPr>
          <a:xfrm rot="10800000">
            <a:off x="2511939" y="4450928"/>
            <a:ext cx="2710200" cy="925200"/>
          </a:xfrm>
          <a:prstGeom prst="straightConnector1">
            <a:avLst/>
          </a:prstGeom>
          <a:noFill/>
          <a:ln w="28575" cap="flat" cmpd="sng">
            <a:solidFill>
              <a:srgbClr val="C2DEE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2" name="Google Shape;622;p41"/>
          <p:cNvGrpSpPr/>
          <p:nvPr/>
        </p:nvGrpSpPr>
        <p:grpSpPr>
          <a:xfrm>
            <a:off x="552150" y="2901675"/>
            <a:ext cx="17136150" cy="6476825"/>
            <a:chOff x="552150" y="2901675"/>
            <a:chExt cx="17136150" cy="6476825"/>
          </a:xfrm>
        </p:grpSpPr>
        <p:sp>
          <p:nvSpPr>
            <p:cNvPr id="623" name="Google Shape;623;p41"/>
            <p:cNvSpPr/>
            <p:nvPr/>
          </p:nvSpPr>
          <p:spPr>
            <a:xfrm>
              <a:off x="599700" y="2901675"/>
              <a:ext cx="17088600" cy="2799300"/>
            </a:xfrm>
            <a:prstGeom prst="roundRect">
              <a:avLst>
                <a:gd name="adj" fmla="val 8904"/>
              </a:avLst>
            </a:prstGeom>
            <a:solidFill>
              <a:srgbClr val="9ED6E4">
                <a:alpha val="19080"/>
              </a:srgbClr>
            </a:solidFill>
            <a:ln w="9525" cap="flat" cmpd="sng">
              <a:solidFill>
                <a:srgbClr val="B3C5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1"/>
            <p:cNvSpPr txBox="1"/>
            <p:nvPr/>
          </p:nvSpPr>
          <p:spPr>
            <a:xfrm>
              <a:off x="1065600" y="3538075"/>
              <a:ext cx="16156800" cy="188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 서버 증축 / 클라우드 이전에 필요한 자원량을 가시적이고 객관적인 지표로 확인 가능 -&gt; 예산 편성에 유리</a:t>
              </a:r>
              <a:endParaRPr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0" lvl="0" indent="0" algn="l" rtl="0">
                <a:lnSpc>
                  <a:spcPct val="90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기존에 임의로 정한 임계치를 모델링 결과를 바탕으로 더 정확하게 설정 가능 -&gt; 자원 할당 효율상승</a:t>
              </a:r>
              <a:endParaRPr sz="4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914400" lvl="0" indent="457200" algn="l" rtl="0">
                <a:lnSpc>
                  <a:spcPct val="90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endParaRPr sz="3000" b="0" i="0" u="sng" strike="noStrike" cap="non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625" name="Google Shape;625;p41"/>
            <p:cNvSpPr/>
            <p:nvPr/>
          </p:nvSpPr>
          <p:spPr>
            <a:xfrm>
              <a:off x="599700" y="6347000"/>
              <a:ext cx="17088600" cy="3031500"/>
            </a:xfrm>
            <a:prstGeom prst="roundRect">
              <a:avLst>
                <a:gd name="adj" fmla="val 8904"/>
              </a:avLst>
            </a:prstGeom>
            <a:solidFill>
              <a:srgbClr val="9ED6E4">
                <a:alpha val="19080"/>
              </a:srgbClr>
            </a:solidFill>
            <a:ln w="9525" cap="flat" cmpd="sng">
              <a:solidFill>
                <a:srgbClr val="B3C5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1"/>
            <p:cNvSpPr txBox="1"/>
            <p:nvPr/>
          </p:nvSpPr>
          <p:spPr>
            <a:xfrm>
              <a:off x="1065600" y="6983400"/>
              <a:ext cx="16156800" cy="188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algn="l" rtl="0">
                <a:lnSpc>
                  <a:spcPct val="90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0" lvl="0" indent="0" algn="l" rtl="0">
                <a:lnSpc>
                  <a:spcPct val="90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기존에 활용도가 적던 OpenMCM 로그데이터를 이용하여 실시간 오류 예측이라는 새로운 기능을 제공 </a:t>
              </a:r>
              <a:endParaRPr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0" lvl="0" indent="0" algn="l" rtl="0">
                <a:lnSpc>
                  <a:spcPct val="90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-&gt; 고객 유치에 유리</a:t>
              </a:r>
              <a:endParaRPr sz="4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914400" lvl="0" indent="457200" algn="l" rtl="0">
                <a:lnSpc>
                  <a:spcPct val="90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endParaRPr sz="3000" b="0" i="0" u="sng" strike="noStrike" cap="non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627" name="Google Shape;627;p41"/>
            <p:cNvSpPr/>
            <p:nvPr/>
          </p:nvSpPr>
          <p:spPr>
            <a:xfrm>
              <a:off x="552150" y="2901675"/>
              <a:ext cx="2989800" cy="769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30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OpenMCM 사용자 </a:t>
              </a:r>
              <a:endParaRPr/>
            </a:p>
          </p:txBody>
        </p:sp>
        <p:sp>
          <p:nvSpPr>
            <p:cNvPr id="628" name="Google Shape;628;p41"/>
            <p:cNvSpPr/>
            <p:nvPr/>
          </p:nvSpPr>
          <p:spPr>
            <a:xfrm>
              <a:off x="599700" y="6304150"/>
              <a:ext cx="2989800" cy="769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30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회사</a:t>
              </a:r>
              <a:endParaRPr/>
            </a:p>
          </p:txBody>
        </p:sp>
      </p:grpSp>
      <p:graphicFrame>
        <p:nvGraphicFramePr>
          <p:cNvPr id="629" name="Google Shape;629;p41"/>
          <p:cNvGraphicFramePr/>
          <p:nvPr/>
        </p:nvGraphicFramePr>
        <p:xfrm>
          <a:off x="0" y="-12"/>
          <a:ext cx="18288000" cy="381000"/>
        </p:xfrm>
        <a:graphic>
          <a:graphicData uri="http://schemas.openxmlformats.org/drawingml/2006/table">
            <a:tbl>
              <a:tblPr>
                <a:noFill/>
                <a:tableStyleId>{FF4EEBFA-D999-498D-BCA9-CF4BF4E859B7}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4572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1. 프로젝트 정의</a:t>
                      </a:r>
                      <a:endParaRPr sz="11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2. 주제 선정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3. 데이터 처리 방안 및 활용 기법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4. 시스템 개발 및 테스트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5. 서비스 활용방안 및 기대효과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630" name="Google Shape;630;p41"/>
          <p:cNvGrpSpPr/>
          <p:nvPr/>
        </p:nvGrpSpPr>
        <p:grpSpPr>
          <a:xfrm>
            <a:off x="-5902525" y="550787"/>
            <a:ext cx="10238096" cy="989700"/>
            <a:chOff x="0" y="561712"/>
            <a:chExt cx="10238096" cy="989700"/>
          </a:xfrm>
        </p:grpSpPr>
        <p:grpSp>
          <p:nvGrpSpPr>
            <p:cNvPr id="631" name="Google Shape;631;p41"/>
            <p:cNvGrpSpPr/>
            <p:nvPr/>
          </p:nvGrpSpPr>
          <p:grpSpPr>
            <a:xfrm>
              <a:off x="2" y="561712"/>
              <a:ext cx="10238094" cy="989700"/>
              <a:chOff x="2" y="561712"/>
              <a:chExt cx="10238094" cy="989700"/>
            </a:xfrm>
          </p:grpSpPr>
          <p:sp>
            <p:nvSpPr>
              <p:cNvPr id="632" name="Google Shape;632;p41"/>
              <p:cNvSpPr/>
              <p:nvPr/>
            </p:nvSpPr>
            <p:spPr>
              <a:xfrm>
                <a:off x="9143996" y="561712"/>
                <a:ext cx="1094100" cy="989700"/>
              </a:xfrm>
              <a:prstGeom prst="flowChartDelay">
                <a:avLst/>
              </a:prstGeom>
              <a:solidFill>
                <a:srgbClr val="BBD7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" name="Google Shape;633;p41"/>
              <p:cNvSpPr/>
              <p:nvPr/>
            </p:nvSpPr>
            <p:spPr>
              <a:xfrm>
                <a:off x="2" y="561775"/>
                <a:ext cx="9144000" cy="989575"/>
              </a:xfrm>
              <a:prstGeom prst="flowChartProcess">
                <a:avLst/>
              </a:prstGeom>
              <a:solidFill>
                <a:srgbClr val="BBD7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34" name="Google Shape;634;p41"/>
            <p:cNvSpPr txBox="1"/>
            <p:nvPr/>
          </p:nvSpPr>
          <p:spPr>
            <a:xfrm>
              <a:off x="0" y="671800"/>
              <a:ext cx="9820200" cy="769500"/>
            </a:xfrm>
            <a:prstGeom prst="rect">
              <a:avLst/>
            </a:prstGeom>
            <a:solidFill>
              <a:srgbClr val="BBD7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44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서비스 활용 방안</a:t>
              </a:r>
              <a:endParaRPr sz="4400"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D5E7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5"/>
          <p:cNvGrpSpPr/>
          <p:nvPr/>
        </p:nvGrpSpPr>
        <p:grpSpPr>
          <a:xfrm>
            <a:off x="818312" y="1211674"/>
            <a:ext cx="16562640" cy="8161627"/>
            <a:chOff x="818312" y="1211674"/>
            <a:chExt cx="16562640" cy="8161627"/>
          </a:xfrm>
        </p:grpSpPr>
        <p:sp>
          <p:nvSpPr>
            <p:cNvPr id="122" name="Google Shape;122;p15"/>
            <p:cNvSpPr txBox="1"/>
            <p:nvPr/>
          </p:nvSpPr>
          <p:spPr>
            <a:xfrm>
              <a:off x="904743" y="4459475"/>
              <a:ext cx="6830100" cy="126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600"/>
                <a:buFont typeface="Arial"/>
                <a:buNone/>
              </a:pPr>
              <a:r>
                <a:rPr lang="en-US" sz="7600">
                  <a:solidFill>
                    <a:srgbClr val="F8FFFF"/>
                  </a:solidFill>
                  <a:latin typeface="Do Hyeon"/>
                  <a:ea typeface="Do Hyeon"/>
                  <a:cs typeface="Do Hyeon"/>
                  <a:sym typeface="Do Hyeon"/>
                </a:rPr>
                <a:t>프로젝트 정의</a:t>
              </a:r>
              <a:endParaRPr sz="18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23" name="Google Shape;123;p15"/>
            <p:cNvSpPr txBox="1"/>
            <p:nvPr/>
          </p:nvSpPr>
          <p:spPr>
            <a:xfrm>
              <a:off x="818312" y="1211674"/>
              <a:ext cx="6830100" cy="324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500"/>
                <a:buFont typeface="Arial"/>
                <a:buNone/>
              </a:pPr>
              <a:r>
                <a:rPr lang="en-US" sz="20500" b="0" i="0" u="none" strike="noStrike" cap="none">
                  <a:solidFill>
                    <a:srgbClr val="F8FFFF"/>
                  </a:solidFill>
                  <a:latin typeface="Do Hyeon"/>
                  <a:ea typeface="Do Hyeon"/>
                  <a:cs typeface="Do Hyeon"/>
                  <a:sym typeface="Do Hyeon"/>
                </a:rPr>
                <a:t>01</a:t>
              </a:r>
              <a:endParaRPr sz="18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pic>
          <p:nvPicPr>
            <p:cNvPr id="124" name="Google Shape;124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04762" y="9295243"/>
              <a:ext cx="16476190" cy="780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" name="Google Shape;125;p15"/>
            <p:cNvSpPr txBox="1"/>
            <p:nvPr/>
          </p:nvSpPr>
          <p:spPr>
            <a:xfrm>
              <a:off x="13009949" y="6888225"/>
              <a:ext cx="4371000" cy="156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rgbClr val="F8FFFF"/>
                  </a:solidFill>
                  <a:latin typeface="Do Hyeon"/>
                  <a:ea typeface="Do Hyeon"/>
                  <a:cs typeface="Do Hyeon"/>
                  <a:sym typeface="Do Hyeon"/>
                </a:rPr>
                <a:t>01. 개발 배경</a:t>
              </a:r>
              <a:endParaRPr sz="1400" b="0" i="0" u="none" strike="noStrike" cap="non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rgbClr val="F8FFFF"/>
                  </a:solidFill>
                  <a:latin typeface="Do Hyeon"/>
                  <a:ea typeface="Do Hyeon"/>
                  <a:cs typeface="Do Hyeon"/>
                  <a:sym typeface="Do Hyeon"/>
                </a:rPr>
                <a:t>02. </a:t>
              </a:r>
              <a:r>
                <a:rPr lang="en-US" sz="2400">
                  <a:solidFill>
                    <a:srgbClr val="F8FFFF"/>
                  </a:solidFill>
                  <a:latin typeface="Do Hyeon"/>
                  <a:ea typeface="Do Hyeon"/>
                  <a:cs typeface="Do Hyeon"/>
                  <a:sym typeface="Do Hyeon"/>
                </a:rPr>
                <a:t>OpenMCM</a:t>
              </a:r>
              <a:endParaRPr sz="2400">
                <a:solidFill>
                  <a:srgbClr val="F8FFFF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rgbClr val="F8FFFF"/>
                  </a:solidFill>
                  <a:latin typeface="Do Hyeon"/>
                  <a:ea typeface="Do Hyeon"/>
                  <a:cs typeface="Do Hyeon"/>
                  <a:sym typeface="Do Hyeon"/>
                </a:rPr>
                <a:t>03. 프로젝트 진행 과정</a:t>
              </a:r>
              <a:endParaRPr sz="2400" b="0" i="0" u="none" strike="noStrike" cap="none">
                <a:solidFill>
                  <a:srgbClr val="F8FFFF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rgbClr val="F8FFFF"/>
                  </a:solidFill>
                  <a:latin typeface="Do Hyeon"/>
                  <a:ea typeface="Do Hyeon"/>
                  <a:cs typeface="Do Hyeon"/>
                  <a:sym typeface="Do Hyeon"/>
                </a:rPr>
                <a:t>04. 활용 데이터 정의</a:t>
              </a:r>
              <a:endParaRPr sz="2400">
                <a:solidFill>
                  <a:srgbClr val="F8FFFF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1F56"/>
        </a:solidFill>
        <a:effectLst/>
      </p:bgPr>
    </p:bg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9" name="Google Shape;639;p42"/>
          <p:cNvGrpSpPr/>
          <p:nvPr/>
        </p:nvGrpSpPr>
        <p:grpSpPr>
          <a:xfrm>
            <a:off x="904762" y="3956538"/>
            <a:ext cx="16476191" cy="1494663"/>
            <a:chOff x="904762" y="3956538"/>
            <a:chExt cx="16476191" cy="1494663"/>
          </a:xfrm>
        </p:grpSpPr>
        <p:pic>
          <p:nvPicPr>
            <p:cNvPr id="640" name="Google Shape;640;p4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04762" y="5373143"/>
              <a:ext cx="16476191" cy="780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1" name="Google Shape;641;p42"/>
            <p:cNvSpPr txBox="1"/>
            <p:nvPr/>
          </p:nvSpPr>
          <p:spPr>
            <a:xfrm>
              <a:off x="6509157" y="3956538"/>
              <a:ext cx="52674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lang="en-US" sz="5000" b="0" i="0" u="none" strike="noStrike" cap="none">
                  <a:solidFill>
                    <a:srgbClr val="F8FFFF"/>
                  </a:solidFill>
                  <a:latin typeface="Jua"/>
                  <a:ea typeface="Jua"/>
                  <a:cs typeface="Jua"/>
                  <a:sym typeface="Jua"/>
                </a:rPr>
                <a:t>감사합니다</a:t>
              </a:r>
              <a:endParaRPr sz="5000" b="0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FFF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" name="Google Shape;130;p16"/>
          <p:cNvGraphicFramePr/>
          <p:nvPr/>
        </p:nvGraphicFramePr>
        <p:xfrm>
          <a:off x="0" y="-12"/>
          <a:ext cx="18288000" cy="381000"/>
        </p:xfrm>
        <a:graphic>
          <a:graphicData uri="http://schemas.openxmlformats.org/drawingml/2006/table">
            <a:tbl>
              <a:tblPr>
                <a:noFill/>
                <a:tableStyleId>{FF4EEBFA-D999-498D-BCA9-CF4BF4E859B7}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4572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1. 프로젝트 정의</a:t>
                      </a:r>
                      <a:endParaRPr sz="11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2. 주제 선정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3. 데이터 처리 방안 및 활용 기법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4. 시스템 개발 및 테스트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5. 서비스 활용방안 및 기대효과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31" name="Google Shape;131;p16"/>
          <p:cNvGrpSpPr/>
          <p:nvPr/>
        </p:nvGrpSpPr>
        <p:grpSpPr>
          <a:xfrm>
            <a:off x="-7543800" y="561712"/>
            <a:ext cx="10238096" cy="989700"/>
            <a:chOff x="0" y="561712"/>
            <a:chExt cx="10238096" cy="989700"/>
          </a:xfrm>
        </p:grpSpPr>
        <p:grpSp>
          <p:nvGrpSpPr>
            <p:cNvPr id="132" name="Google Shape;132;p16"/>
            <p:cNvGrpSpPr/>
            <p:nvPr/>
          </p:nvGrpSpPr>
          <p:grpSpPr>
            <a:xfrm>
              <a:off x="2" y="561712"/>
              <a:ext cx="10238094" cy="989700"/>
              <a:chOff x="2" y="561712"/>
              <a:chExt cx="10238094" cy="989700"/>
            </a:xfrm>
          </p:grpSpPr>
          <p:sp>
            <p:nvSpPr>
              <p:cNvPr id="133" name="Google Shape;133;p16"/>
              <p:cNvSpPr/>
              <p:nvPr/>
            </p:nvSpPr>
            <p:spPr>
              <a:xfrm>
                <a:off x="9143996" y="561712"/>
                <a:ext cx="1094100" cy="989700"/>
              </a:xfrm>
              <a:prstGeom prst="flowChartDelay">
                <a:avLst/>
              </a:prstGeom>
              <a:solidFill>
                <a:srgbClr val="BBD7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16"/>
              <p:cNvSpPr/>
              <p:nvPr/>
            </p:nvSpPr>
            <p:spPr>
              <a:xfrm>
                <a:off x="2" y="561775"/>
                <a:ext cx="9144000" cy="989575"/>
              </a:xfrm>
              <a:prstGeom prst="flowChartProcess">
                <a:avLst/>
              </a:prstGeom>
              <a:solidFill>
                <a:srgbClr val="BBD7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5" name="Google Shape;135;p16"/>
            <p:cNvSpPr txBox="1"/>
            <p:nvPr/>
          </p:nvSpPr>
          <p:spPr>
            <a:xfrm>
              <a:off x="0" y="671800"/>
              <a:ext cx="9820200" cy="769500"/>
            </a:xfrm>
            <a:prstGeom prst="rect">
              <a:avLst/>
            </a:prstGeom>
            <a:solidFill>
              <a:srgbClr val="BBD7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rPr lang="en-US" sz="4400">
                  <a:latin typeface="Do Hyeon"/>
                  <a:ea typeface="Do Hyeon"/>
                  <a:cs typeface="Do Hyeon"/>
                  <a:sym typeface="Do Hyeon"/>
                </a:rPr>
                <a:t>   개발 배경</a:t>
              </a:r>
              <a:endParaRPr sz="18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136" name="Google Shape;136;p16"/>
          <p:cNvGrpSpPr/>
          <p:nvPr/>
        </p:nvGrpSpPr>
        <p:grpSpPr>
          <a:xfrm>
            <a:off x="829593" y="2235025"/>
            <a:ext cx="17061807" cy="7504200"/>
            <a:chOff x="829593" y="2235025"/>
            <a:chExt cx="17061807" cy="7504200"/>
          </a:xfrm>
        </p:grpSpPr>
        <p:sp>
          <p:nvSpPr>
            <p:cNvPr id="137" name="Google Shape;137;p16"/>
            <p:cNvSpPr/>
            <p:nvPr/>
          </p:nvSpPr>
          <p:spPr>
            <a:xfrm>
              <a:off x="14630400" y="6562225"/>
              <a:ext cx="3261000" cy="31770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1110963" y="3059400"/>
              <a:ext cx="2432400" cy="243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9" name="Google Shape;139;p16"/>
            <p:cNvPicPr preferRelativeResize="0"/>
            <p:nvPr/>
          </p:nvPicPr>
          <p:blipFill rotWithShape="1">
            <a:blip r:embed="rId3">
              <a:alphaModFix/>
            </a:blip>
            <a:srcRect l="12904" r="16464" b="22922"/>
            <a:stretch/>
          </p:blipFill>
          <p:spPr>
            <a:xfrm>
              <a:off x="1358150" y="3689575"/>
              <a:ext cx="2039200" cy="12157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0" name="Google Shape;140;p16"/>
            <p:cNvCxnSpPr/>
            <p:nvPr/>
          </p:nvCxnSpPr>
          <p:spPr>
            <a:xfrm>
              <a:off x="9144000" y="2235025"/>
              <a:ext cx="0" cy="7504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1" name="Google Shape;141;p16"/>
            <p:cNvSpPr txBox="1"/>
            <p:nvPr/>
          </p:nvSpPr>
          <p:spPr>
            <a:xfrm>
              <a:off x="4026100" y="3229375"/>
              <a:ext cx="4639200" cy="230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25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5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데이터 제공 기업 </a:t>
              </a:r>
              <a:endParaRPr sz="2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0" lvl="0" indent="0" algn="l" rtl="0">
                <a:lnSpc>
                  <a:spcPct val="125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❏ (주) 에이치투오 시스템테크놀로지</a:t>
              </a:r>
              <a:endParaRPr sz="2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0" lvl="0" indent="0" algn="l" rtl="0">
                <a:lnSpc>
                  <a:spcPct val="125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   : </a:t>
              </a:r>
              <a:r>
                <a:rPr lang="en-US" sz="17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다양한 이벤트를 대용량으로 처리해야하는 IT 인프라 환경에서 분산 미들웨어 기술을 바탕으로 실시간 거래 추적 모니터링 등의 서비스와 문제 해결 솔루션을 제공하는 기업</a:t>
              </a:r>
              <a:endParaRPr sz="1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14716713" y="3229375"/>
              <a:ext cx="2432400" cy="243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3" name="Google Shape;143;p16"/>
            <p:cNvPicPr preferRelativeResize="0"/>
            <p:nvPr/>
          </p:nvPicPr>
          <p:blipFill rotWithShape="1">
            <a:blip r:embed="rId4">
              <a:alphaModFix/>
            </a:blip>
            <a:srcRect t="12285" r="76432" b="17514"/>
            <a:stretch/>
          </p:blipFill>
          <p:spPr>
            <a:xfrm>
              <a:off x="15238800" y="3609625"/>
              <a:ext cx="1543552" cy="1671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" name="Google Shape;144;p16"/>
            <p:cNvSpPr txBox="1"/>
            <p:nvPr/>
          </p:nvSpPr>
          <p:spPr>
            <a:xfrm>
              <a:off x="9871800" y="3357050"/>
              <a:ext cx="21180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25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Open MCM란?</a:t>
              </a:r>
              <a:endParaRPr sz="2500"/>
            </a:p>
          </p:txBody>
        </p:sp>
        <p:sp>
          <p:nvSpPr>
            <p:cNvPr id="145" name="Google Shape;145;p16"/>
            <p:cNvSpPr txBox="1"/>
            <p:nvPr/>
          </p:nvSpPr>
          <p:spPr>
            <a:xfrm>
              <a:off x="9871800" y="3912200"/>
              <a:ext cx="4639200" cy="13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25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❏ 실시간 End-to-End 트랜젝션 관리 및 동작제어</a:t>
              </a:r>
              <a:endParaRPr sz="1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0" lvl="0" indent="0" algn="l" rtl="0">
                <a:lnSpc>
                  <a:spcPct val="125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❏ 운영시스템 테스트를 위한 최적 가이드 제공</a:t>
              </a:r>
              <a:endParaRPr sz="1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0" lvl="0" indent="0" algn="l" rtl="0">
                <a:lnSpc>
                  <a:spcPct val="125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❏ </a:t>
              </a:r>
              <a:r>
                <a:rPr lang="en-US" sz="1700">
                  <a:solidFill>
                    <a:srgbClr val="333333"/>
                  </a:solidFill>
                  <a:latin typeface="Do Hyeon"/>
                  <a:ea typeface="Do Hyeon"/>
                  <a:cs typeface="Do Hyeon"/>
                  <a:sym typeface="Do Hyeon"/>
                </a:rPr>
                <a:t>직관적인 장애 모니터링 제공</a:t>
              </a:r>
              <a:endParaRPr sz="1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46" name="Google Shape;146;p16"/>
            <p:cNvSpPr txBox="1"/>
            <p:nvPr/>
          </p:nvSpPr>
          <p:spPr>
            <a:xfrm rot="450297">
              <a:off x="14758751" y="3110678"/>
              <a:ext cx="2760851" cy="400279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25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333333"/>
                  </a:solidFill>
                  <a:latin typeface="Do Hyeon"/>
                  <a:ea typeface="Do Hyeon"/>
                  <a:cs typeface="Do Hyeon"/>
                  <a:sym typeface="Do Hyeon"/>
                </a:rPr>
                <a:t>E2E/APM 결합 솔루션으로 시장점유 </a:t>
              </a:r>
              <a:r>
                <a:rPr lang="en-US" b="1">
                  <a:solidFill>
                    <a:srgbClr val="333333"/>
                  </a:solidFill>
                  <a:latin typeface="Do Hyeon"/>
                  <a:ea typeface="Do Hyeon"/>
                  <a:cs typeface="Do Hyeon"/>
                  <a:sym typeface="Do Hyeon"/>
                </a:rPr>
                <a:t>1위</a:t>
              </a:r>
              <a:endParaRPr b="1">
                <a:solidFill>
                  <a:srgbClr val="C00000"/>
                </a:solidFill>
              </a:endParaRPr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1110938" y="6295000"/>
              <a:ext cx="2432400" cy="243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" name="Google Shape;148;p16"/>
            <p:cNvGrpSpPr/>
            <p:nvPr/>
          </p:nvGrpSpPr>
          <p:grpSpPr>
            <a:xfrm>
              <a:off x="1579096" y="6737925"/>
              <a:ext cx="1496179" cy="1459230"/>
              <a:chOff x="15620875" y="749588"/>
              <a:chExt cx="1182750" cy="1156650"/>
            </a:xfrm>
          </p:grpSpPr>
          <p:pic>
            <p:nvPicPr>
              <p:cNvPr id="149" name="Google Shape;149;p1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5620875" y="897163"/>
                <a:ext cx="1009075" cy="10090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" name="Google Shape;150;p1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5697075" y="820950"/>
                <a:ext cx="1009075" cy="10090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1" name="Google Shape;151;p1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5794550" y="749588"/>
                <a:ext cx="1009075" cy="10090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2" name="Google Shape;152;p1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6014393" y="1040800"/>
                <a:ext cx="569400" cy="569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3" name="Google Shape;153;p16"/>
            <p:cNvSpPr txBox="1"/>
            <p:nvPr/>
          </p:nvSpPr>
          <p:spPr>
            <a:xfrm>
              <a:off x="4026100" y="6790300"/>
              <a:ext cx="21180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25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활용 데이터</a:t>
              </a:r>
              <a:endParaRPr sz="2500"/>
            </a:p>
          </p:txBody>
        </p:sp>
        <p:sp>
          <p:nvSpPr>
            <p:cNvPr id="154" name="Google Shape;154;p16"/>
            <p:cNvSpPr txBox="1"/>
            <p:nvPr/>
          </p:nvSpPr>
          <p:spPr>
            <a:xfrm>
              <a:off x="4024075" y="7359700"/>
              <a:ext cx="4883400" cy="94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25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-US" sz="19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❏ Open MCM 삼성화재 정상 트랜젝션 로그데이터</a:t>
              </a:r>
              <a:endParaRPr sz="1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0" lvl="0" indent="0" algn="l" rtl="0">
                <a:lnSpc>
                  <a:spcPct val="125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-US" sz="19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❏ 제공받은 데이터를 기반으로 만든 이상발생 데이터 </a:t>
              </a:r>
              <a:endParaRPr sz="1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55" name="Google Shape;155;p16"/>
            <p:cNvSpPr txBox="1"/>
            <p:nvPr/>
          </p:nvSpPr>
          <p:spPr>
            <a:xfrm>
              <a:off x="9871800" y="6801275"/>
              <a:ext cx="32610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25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Open MCM 서비스 고객층</a:t>
              </a:r>
              <a:endParaRPr sz="2500"/>
            </a:p>
          </p:txBody>
        </p:sp>
        <p:sp>
          <p:nvSpPr>
            <p:cNvPr id="156" name="Google Shape;156;p16"/>
            <p:cNvSpPr txBox="1"/>
            <p:nvPr/>
          </p:nvSpPr>
          <p:spPr>
            <a:xfrm>
              <a:off x="9871800" y="7359700"/>
              <a:ext cx="4639200" cy="168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25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❏ 보험사, 카드사, 증권사, 은행, 공공기관 등</a:t>
              </a:r>
              <a:endParaRPr sz="1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0" lvl="0" indent="0" algn="l" rtl="0">
                <a:lnSpc>
                  <a:spcPct val="125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    실시간 트랜젝션 관리가 필요한 기업</a:t>
              </a:r>
              <a:endParaRPr sz="1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0" lvl="0" indent="0" algn="l" rtl="0">
                <a:lnSpc>
                  <a:spcPct val="125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    ex, 삼성화재, 신한은행, 한국투자 증권, 국민연금공단…</a:t>
              </a:r>
              <a:endParaRPr sz="1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0" lvl="0" indent="0" algn="l" rtl="0">
                <a:lnSpc>
                  <a:spcPct val="125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pic>
          <p:nvPicPr>
            <p:cNvPr id="157" name="Google Shape;157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4827550" y="7410331"/>
              <a:ext cx="1211076" cy="65090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8" name="Google Shape;158;p16"/>
            <p:cNvCxnSpPr/>
            <p:nvPr/>
          </p:nvCxnSpPr>
          <p:spPr>
            <a:xfrm rot="5400000" flipH="1">
              <a:off x="4848543" y="1948200"/>
              <a:ext cx="39900" cy="8077849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" name="Google Shape;159;p16"/>
            <p:cNvCxnSpPr/>
            <p:nvPr/>
          </p:nvCxnSpPr>
          <p:spPr>
            <a:xfrm rot="5400000" flipH="1">
              <a:off x="13383643" y="1955937"/>
              <a:ext cx="39900" cy="8077849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60" name="Google Shape;160;p1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5655363" y="6895463"/>
              <a:ext cx="1211077" cy="38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16"/>
            <p:cNvPicPr preferRelativeResize="0"/>
            <p:nvPr/>
          </p:nvPicPr>
          <p:blipFill rotWithShape="1">
            <a:blip r:embed="rId9">
              <a:alphaModFix/>
            </a:blip>
            <a:srcRect r="63002" b="22002"/>
            <a:stretch/>
          </p:blipFill>
          <p:spPr>
            <a:xfrm>
              <a:off x="16599725" y="7216138"/>
              <a:ext cx="993750" cy="490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1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4827538" y="8228875"/>
              <a:ext cx="1638300" cy="4358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1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6382400" y="8510157"/>
              <a:ext cx="1211075" cy="4224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16"/>
            <p:cNvPicPr preferRelativeResize="0"/>
            <p:nvPr/>
          </p:nvPicPr>
          <p:blipFill rotWithShape="1">
            <a:blip r:embed="rId12">
              <a:alphaModFix/>
            </a:blip>
            <a:srcRect r="40202"/>
            <a:stretch/>
          </p:blipFill>
          <p:spPr>
            <a:xfrm>
              <a:off x="16566900" y="7751175"/>
              <a:ext cx="1059425" cy="5905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1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15476475" y="8832400"/>
              <a:ext cx="912900" cy="656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0" name="Google Shape;170;p17"/>
          <p:cNvGraphicFramePr/>
          <p:nvPr/>
        </p:nvGraphicFramePr>
        <p:xfrm>
          <a:off x="0" y="-12"/>
          <a:ext cx="18288000" cy="381000"/>
        </p:xfrm>
        <a:graphic>
          <a:graphicData uri="http://schemas.openxmlformats.org/drawingml/2006/table">
            <a:tbl>
              <a:tblPr>
                <a:noFill/>
                <a:tableStyleId>{FF4EEBFA-D999-498D-BCA9-CF4BF4E859B7}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4572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1. 프로젝트 정의</a:t>
                      </a:r>
                      <a:endParaRPr sz="11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2. 주제 선정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3. 데이터 처리 방안 및 활용 기법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4. 시스템 개발 및 테스트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5. 서비스 활용방안 및 기대효과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71" name="Google Shape;171;p17"/>
          <p:cNvGrpSpPr/>
          <p:nvPr/>
        </p:nvGrpSpPr>
        <p:grpSpPr>
          <a:xfrm>
            <a:off x="-5904050" y="550787"/>
            <a:ext cx="10238096" cy="989700"/>
            <a:chOff x="0" y="561712"/>
            <a:chExt cx="10238096" cy="989700"/>
          </a:xfrm>
        </p:grpSpPr>
        <p:grpSp>
          <p:nvGrpSpPr>
            <p:cNvPr id="172" name="Google Shape;172;p17"/>
            <p:cNvGrpSpPr/>
            <p:nvPr/>
          </p:nvGrpSpPr>
          <p:grpSpPr>
            <a:xfrm>
              <a:off x="2" y="561712"/>
              <a:ext cx="10238094" cy="989700"/>
              <a:chOff x="2" y="561712"/>
              <a:chExt cx="10238094" cy="989700"/>
            </a:xfrm>
          </p:grpSpPr>
          <p:sp>
            <p:nvSpPr>
              <p:cNvPr id="173" name="Google Shape;173;p17"/>
              <p:cNvSpPr/>
              <p:nvPr/>
            </p:nvSpPr>
            <p:spPr>
              <a:xfrm>
                <a:off x="9143996" y="561712"/>
                <a:ext cx="1094100" cy="989700"/>
              </a:xfrm>
              <a:prstGeom prst="flowChartDelay">
                <a:avLst/>
              </a:prstGeom>
              <a:solidFill>
                <a:srgbClr val="BBD7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17"/>
              <p:cNvSpPr/>
              <p:nvPr/>
            </p:nvSpPr>
            <p:spPr>
              <a:xfrm>
                <a:off x="2" y="561775"/>
                <a:ext cx="9144000" cy="989575"/>
              </a:xfrm>
              <a:prstGeom prst="flowChartProcess">
                <a:avLst/>
              </a:prstGeom>
              <a:solidFill>
                <a:srgbClr val="BBD7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5" name="Google Shape;175;p17"/>
            <p:cNvSpPr txBox="1"/>
            <p:nvPr/>
          </p:nvSpPr>
          <p:spPr>
            <a:xfrm>
              <a:off x="0" y="671800"/>
              <a:ext cx="9820200" cy="769500"/>
            </a:xfrm>
            <a:prstGeom prst="rect">
              <a:avLst/>
            </a:prstGeom>
            <a:solidFill>
              <a:srgbClr val="BBD7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rPr lang="en-US" sz="4400">
                  <a:latin typeface="Do Hyeon"/>
                  <a:ea typeface="Do Hyeon"/>
                  <a:cs typeface="Do Hyeon"/>
                  <a:sym typeface="Do Hyeon"/>
                </a:rPr>
                <a:t>Open MCM이란?</a:t>
              </a:r>
              <a:endParaRPr sz="18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sp>
        <p:nvSpPr>
          <p:cNvPr id="176" name="Google Shape;176;p17"/>
          <p:cNvSpPr/>
          <p:nvPr/>
        </p:nvSpPr>
        <p:spPr>
          <a:xfrm>
            <a:off x="852006" y="3709586"/>
            <a:ext cx="11402400" cy="6348000"/>
          </a:xfrm>
          <a:prstGeom prst="roundRect">
            <a:avLst>
              <a:gd name="adj" fmla="val 12422"/>
            </a:avLst>
          </a:prstGeom>
          <a:blipFill rotWithShape="1">
            <a:blip r:embed="rId3">
              <a:alphaModFix/>
            </a:blip>
            <a:stretch>
              <a:fillRect/>
            </a:stretch>
          </a:blipFill>
          <a:ln w="381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7"/>
          <p:cNvSpPr/>
          <p:nvPr/>
        </p:nvSpPr>
        <p:spPr>
          <a:xfrm>
            <a:off x="4364750" y="6172200"/>
            <a:ext cx="966900" cy="381000"/>
          </a:xfrm>
          <a:prstGeom prst="ellipse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8" name="Google Shape;178;p17"/>
          <p:cNvCxnSpPr>
            <a:stCxn id="177" idx="0"/>
          </p:cNvCxnSpPr>
          <p:nvPr/>
        </p:nvCxnSpPr>
        <p:spPr>
          <a:xfrm rot="-5400000">
            <a:off x="9355700" y="1548900"/>
            <a:ext cx="115800" cy="9130800"/>
          </a:xfrm>
          <a:prstGeom prst="bentConnector2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179" name="Google Shape;17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96156" y="3935600"/>
            <a:ext cx="333375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7700" y="1834462"/>
            <a:ext cx="1527810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18"/>
          <p:cNvGrpSpPr/>
          <p:nvPr/>
        </p:nvGrpSpPr>
        <p:grpSpPr>
          <a:xfrm>
            <a:off x="136750" y="2514600"/>
            <a:ext cx="17672700" cy="6853800"/>
            <a:chOff x="136750" y="2514600"/>
            <a:chExt cx="17672700" cy="6853800"/>
          </a:xfrm>
        </p:grpSpPr>
        <p:sp>
          <p:nvSpPr>
            <p:cNvPr id="186" name="Google Shape;186;p18"/>
            <p:cNvSpPr/>
            <p:nvPr/>
          </p:nvSpPr>
          <p:spPr>
            <a:xfrm>
              <a:off x="136750" y="2514600"/>
              <a:ext cx="17672700" cy="68538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7" name="Google Shape;187;p18"/>
            <p:cNvGrpSpPr/>
            <p:nvPr/>
          </p:nvGrpSpPr>
          <p:grpSpPr>
            <a:xfrm>
              <a:off x="1174575" y="4447300"/>
              <a:ext cx="16243650" cy="3449800"/>
              <a:chOff x="1174575" y="4447300"/>
              <a:chExt cx="16243650" cy="3449800"/>
            </a:xfrm>
          </p:grpSpPr>
          <p:pic>
            <p:nvPicPr>
              <p:cNvPr id="188" name="Google Shape;188;p1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227225" y="4571650"/>
                <a:ext cx="1742700" cy="1742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9" name="Google Shape;189;p18"/>
              <p:cNvSpPr/>
              <p:nvPr/>
            </p:nvSpPr>
            <p:spPr>
              <a:xfrm>
                <a:off x="4703175" y="4696900"/>
                <a:ext cx="1742700" cy="1247700"/>
              </a:xfrm>
              <a:prstGeom prst="roundRect">
                <a:avLst>
                  <a:gd name="adj" fmla="val 16667"/>
                </a:avLst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700">
                    <a:solidFill>
                      <a:schemeClr val="dk1"/>
                    </a:solidFill>
                    <a:latin typeface="Jua"/>
                    <a:ea typeface="Jua"/>
                    <a:cs typeface="Jua"/>
                    <a:sym typeface="Jua"/>
                  </a:rPr>
                  <a:t>Service 1</a:t>
                </a:r>
                <a:endParaRPr/>
              </a:p>
            </p:txBody>
          </p:sp>
          <p:sp>
            <p:nvSpPr>
              <p:cNvPr id="190" name="Google Shape;190;p18"/>
              <p:cNvSpPr/>
              <p:nvPr/>
            </p:nvSpPr>
            <p:spPr>
              <a:xfrm>
                <a:off x="10992650" y="4696900"/>
                <a:ext cx="1742700" cy="1247700"/>
              </a:xfrm>
              <a:prstGeom prst="roundRect">
                <a:avLst>
                  <a:gd name="adj" fmla="val 16667"/>
                </a:avLst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700">
                    <a:solidFill>
                      <a:schemeClr val="dk1"/>
                    </a:solidFill>
                    <a:latin typeface="Jua"/>
                    <a:ea typeface="Jua"/>
                    <a:cs typeface="Jua"/>
                    <a:sym typeface="Jua"/>
                  </a:rPr>
                  <a:t>Service 3</a:t>
                </a:r>
                <a:endParaRPr/>
              </a:p>
            </p:txBody>
          </p:sp>
          <p:pic>
            <p:nvPicPr>
              <p:cNvPr id="191" name="Google Shape;191;p1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5764025" y="4590550"/>
                <a:ext cx="1460399" cy="14604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2" name="Google Shape;192;p1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451800" y="4936000"/>
                <a:ext cx="769500" cy="769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3" name="Google Shape;193;p1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4512638" y="4982050"/>
                <a:ext cx="769500" cy="769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4" name="Google Shape;194;p1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9906888" y="4982050"/>
                <a:ext cx="769500" cy="769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5" name="Google Shape;195;p1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762150" y="4982050"/>
                <a:ext cx="769500" cy="769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6" name="Google Shape;196;p1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5137475" y="7022950"/>
                <a:ext cx="874150" cy="874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7" name="Google Shape;197;p1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1426925" y="7022950"/>
                <a:ext cx="874150" cy="874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8" name="Google Shape;198;p18"/>
              <p:cNvPicPr preferRelativeResize="0"/>
              <p:nvPr/>
            </p:nvPicPr>
            <p:blipFill rotWithShape="1">
              <a:blip r:embed="rId7">
                <a:alphaModFix/>
              </a:blip>
              <a:srcRect l="47364" r="15254"/>
              <a:stretch/>
            </p:blipFill>
            <p:spPr>
              <a:xfrm>
                <a:off x="5403613" y="6085750"/>
                <a:ext cx="341825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9" name="Google Shape;199;p18"/>
              <p:cNvPicPr preferRelativeResize="0"/>
              <p:nvPr/>
            </p:nvPicPr>
            <p:blipFill rotWithShape="1">
              <a:blip r:embed="rId7">
                <a:alphaModFix/>
              </a:blip>
              <a:srcRect l="47364" r="15254"/>
              <a:stretch/>
            </p:blipFill>
            <p:spPr>
              <a:xfrm>
                <a:off x="11693025" y="6026575"/>
                <a:ext cx="341825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0" name="Google Shape;200;p18"/>
              <p:cNvSpPr/>
              <p:nvPr/>
            </p:nvSpPr>
            <p:spPr>
              <a:xfrm>
                <a:off x="7847925" y="4696900"/>
                <a:ext cx="1742700" cy="1247700"/>
              </a:xfrm>
              <a:prstGeom prst="roundRect">
                <a:avLst>
                  <a:gd name="adj" fmla="val 16667"/>
                </a:avLst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700">
                    <a:solidFill>
                      <a:schemeClr val="dk1"/>
                    </a:solidFill>
                    <a:latin typeface="Jua"/>
                    <a:ea typeface="Jua"/>
                    <a:cs typeface="Jua"/>
                    <a:sym typeface="Jua"/>
                  </a:rPr>
                  <a:t>Service 2 </a:t>
                </a:r>
                <a:endParaRPr/>
              </a:p>
            </p:txBody>
          </p:sp>
          <p:pic>
            <p:nvPicPr>
              <p:cNvPr id="201" name="Google Shape;201;p1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8282225" y="7022950"/>
                <a:ext cx="874150" cy="874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2" name="Google Shape;202;p18"/>
              <p:cNvPicPr preferRelativeResize="0"/>
              <p:nvPr/>
            </p:nvPicPr>
            <p:blipFill rotWithShape="1">
              <a:blip r:embed="rId7">
                <a:alphaModFix/>
              </a:blip>
              <a:srcRect l="47364" r="15254"/>
              <a:stretch/>
            </p:blipFill>
            <p:spPr>
              <a:xfrm>
                <a:off x="8548363" y="6085750"/>
                <a:ext cx="341825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3" name="Google Shape;203;p18"/>
              <p:cNvSpPr txBox="1"/>
              <p:nvPr/>
            </p:nvSpPr>
            <p:spPr>
              <a:xfrm>
                <a:off x="1174575" y="6489175"/>
                <a:ext cx="18480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700">
                    <a:solidFill>
                      <a:schemeClr val="dk1"/>
                    </a:solidFill>
                    <a:latin typeface="Jua"/>
                    <a:ea typeface="Jua"/>
                    <a:cs typeface="Jua"/>
                    <a:sym typeface="Jua"/>
                  </a:rPr>
                  <a:t>&lt; Client &gt;</a:t>
                </a:r>
                <a:endParaRPr sz="17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204" name="Google Shape;204;p18"/>
              <p:cNvSpPr txBox="1"/>
              <p:nvPr/>
            </p:nvSpPr>
            <p:spPr>
              <a:xfrm>
                <a:off x="15570225" y="6319750"/>
                <a:ext cx="18480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700">
                    <a:solidFill>
                      <a:schemeClr val="dk1"/>
                    </a:solidFill>
                    <a:latin typeface="Jua"/>
                    <a:ea typeface="Jua"/>
                    <a:cs typeface="Jua"/>
                    <a:sym typeface="Jua"/>
                  </a:rPr>
                  <a:t>&lt; DB &gt;</a:t>
                </a:r>
                <a:endParaRPr sz="17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205" name="Google Shape;205;p18"/>
              <p:cNvSpPr txBox="1"/>
              <p:nvPr/>
            </p:nvSpPr>
            <p:spPr>
              <a:xfrm>
                <a:off x="13051611" y="4447300"/>
                <a:ext cx="914400" cy="125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000">
                    <a:latin typeface="Ubuntu"/>
                    <a:ea typeface="Ubuntu"/>
                    <a:cs typeface="Ubuntu"/>
                    <a:sym typeface="Ubuntu"/>
                  </a:rPr>
                  <a:t>…</a:t>
                </a:r>
                <a:endParaRPr sz="7000"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</p:grpSp>
      </p:grpSp>
      <p:graphicFrame>
        <p:nvGraphicFramePr>
          <p:cNvPr id="206" name="Google Shape;206;p18"/>
          <p:cNvGraphicFramePr/>
          <p:nvPr/>
        </p:nvGraphicFramePr>
        <p:xfrm>
          <a:off x="0" y="-12"/>
          <a:ext cx="18288000" cy="381000"/>
        </p:xfrm>
        <a:graphic>
          <a:graphicData uri="http://schemas.openxmlformats.org/drawingml/2006/table">
            <a:tbl>
              <a:tblPr>
                <a:noFill/>
                <a:tableStyleId>{FF4EEBFA-D999-498D-BCA9-CF4BF4E859B7}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4572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1. 프로젝트 정의</a:t>
                      </a:r>
                      <a:endParaRPr sz="11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2. 주제 선정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3. 데이터 처리 방안 및 활용 기법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4. 시스템 개발 및 테스트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5. 서비스 활용방안 및 기대효과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07" name="Google Shape;207;p18"/>
          <p:cNvGrpSpPr/>
          <p:nvPr/>
        </p:nvGrpSpPr>
        <p:grpSpPr>
          <a:xfrm>
            <a:off x="-6019800" y="561712"/>
            <a:ext cx="10238096" cy="989700"/>
            <a:chOff x="0" y="561712"/>
            <a:chExt cx="10238096" cy="989700"/>
          </a:xfrm>
        </p:grpSpPr>
        <p:grpSp>
          <p:nvGrpSpPr>
            <p:cNvPr id="208" name="Google Shape;208;p18"/>
            <p:cNvGrpSpPr/>
            <p:nvPr/>
          </p:nvGrpSpPr>
          <p:grpSpPr>
            <a:xfrm>
              <a:off x="2" y="561712"/>
              <a:ext cx="10238094" cy="989700"/>
              <a:chOff x="2" y="561712"/>
              <a:chExt cx="10238094" cy="989700"/>
            </a:xfrm>
          </p:grpSpPr>
          <p:sp>
            <p:nvSpPr>
              <p:cNvPr id="209" name="Google Shape;209;p18"/>
              <p:cNvSpPr/>
              <p:nvPr/>
            </p:nvSpPr>
            <p:spPr>
              <a:xfrm>
                <a:off x="9143996" y="561712"/>
                <a:ext cx="1094100" cy="989700"/>
              </a:xfrm>
              <a:prstGeom prst="flowChartDelay">
                <a:avLst/>
              </a:prstGeom>
              <a:solidFill>
                <a:srgbClr val="BBD7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18"/>
              <p:cNvSpPr/>
              <p:nvPr/>
            </p:nvSpPr>
            <p:spPr>
              <a:xfrm>
                <a:off x="2" y="561775"/>
                <a:ext cx="9144000" cy="989575"/>
              </a:xfrm>
              <a:prstGeom prst="flowChartProcess">
                <a:avLst/>
              </a:prstGeom>
              <a:solidFill>
                <a:srgbClr val="BBD7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1" name="Google Shape;211;p18"/>
            <p:cNvSpPr txBox="1"/>
            <p:nvPr/>
          </p:nvSpPr>
          <p:spPr>
            <a:xfrm>
              <a:off x="0" y="671800"/>
              <a:ext cx="9820200" cy="769500"/>
            </a:xfrm>
            <a:prstGeom prst="rect">
              <a:avLst/>
            </a:prstGeom>
            <a:solidFill>
              <a:srgbClr val="BBD7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rPr lang="en-US" sz="4400">
                  <a:latin typeface="Do Hyeon"/>
                  <a:ea typeface="Do Hyeon"/>
                  <a:cs typeface="Do Hyeon"/>
                  <a:sym typeface="Do Hyeon"/>
                </a:rPr>
                <a:t>Open MCM 설명</a:t>
              </a:r>
              <a:endParaRPr sz="18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FFF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19"/>
          <p:cNvGrpSpPr/>
          <p:nvPr/>
        </p:nvGrpSpPr>
        <p:grpSpPr>
          <a:xfrm>
            <a:off x="775401" y="2908511"/>
            <a:ext cx="16981862" cy="5228077"/>
            <a:chOff x="775401" y="2908511"/>
            <a:chExt cx="16981862" cy="5228077"/>
          </a:xfrm>
        </p:grpSpPr>
        <p:sp>
          <p:nvSpPr>
            <p:cNvPr id="217" name="Google Shape;217;p19"/>
            <p:cNvSpPr/>
            <p:nvPr/>
          </p:nvSpPr>
          <p:spPr>
            <a:xfrm>
              <a:off x="775401" y="6305479"/>
              <a:ext cx="5159601" cy="1831041"/>
            </a:xfrm>
            <a:prstGeom prst="chevron">
              <a:avLst>
                <a:gd name="adj" fmla="val 25385"/>
              </a:avLst>
            </a:prstGeom>
            <a:solidFill>
              <a:srgbClr val="8CB3E3"/>
            </a:solidFill>
            <a:ln>
              <a:noFill/>
            </a:ln>
            <a:effectLst>
              <a:outerShdw blurRad="171450" dist="266700" dir="108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218" name="Google Shape;218;p19"/>
            <p:cNvSpPr/>
            <p:nvPr/>
          </p:nvSpPr>
          <p:spPr>
            <a:xfrm>
              <a:off x="887396" y="2908645"/>
              <a:ext cx="4669225" cy="1831041"/>
            </a:xfrm>
            <a:prstGeom prst="homePlate">
              <a:avLst>
                <a:gd name="adj" fmla="val 25385"/>
              </a:avLst>
            </a:prstGeom>
            <a:solidFill>
              <a:srgbClr val="CEE0EF">
                <a:alpha val="94900"/>
              </a:srgbClr>
            </a:solidFill>
            <a:ln>
              <a:noFill/>
            </a:ln>
            <a:effectLst>
              <a:outerShdw blurRad="171450" dist="266700" dir="108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i="0" u="none" strike="noStrike" cap="non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219" name="Google Shape;219;p19"/>
            <p:cNvSpPr/>
            <p:nvPr/>
          </p:nvSpPr>
          <p:spPr>
            <a:xfrm>
              <a:off x="4513209" y="2908578"/>
              <a:ext cx="5159601" cy="1831041"/>
            </a:xfrm>
            <a:prstGeom prst="chevron">
              <a:avLst>
                <a:gd name="adj" fmla="val 25385"/>
              </a:avLst>
            </a:prstGeom>
            <a:solidFill>
              <a:srgbClr val="C2DEE9"/>
            </a:solidFill>
            <a:ln>
              <a:noFill/>
            </a:ln>
            <a:effectLst>
              <a:outerShdw blurRad="171450" dist="266700" dir="108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220" name="Google Shape;220;p19"/>
            <p:cNvSpPr/>
            <p:nvPr/>
          </p:nvSpPr>
          <p:spPr>
            <a:xfrm>
              <a:off x="8493538" y="2908511"/>
              <a:ext cx="5159601" cy="1831041"/>
            </a:xfrm>
            <a:prstGeom prst="chevron">
              <a:avLst>
                <a:gd name="adj" fmla="val 25385"/>
              </a:avLst>
            </a:prstGeom>
            <a:solidFill>
              <a:srgbClr val="BBD7E9"/>
            </a:solidFill>
            <a:ln>
              <a:noFill/>
            </a:ln>
            <a:effectLst>
              <a:outerShdw blurRad="171450" dist="266700" dir="108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221" name="Google Shape;221;p19"/>
            <p:cNvSpPr/>
            <p:nvPr/>
          </p:nvSpPr>
          <p:spPr>
            <a:xfrm>
              <a:off x="12473867" y="2908511"/>
              <a:ext cx="5159601" cy="1831041"/>
            </a:xfrm>
            <a:prstGeom prst="chevron">
              <a:avLst>
                <a:gd name="adj" fmla="val 25385"/>
              </a:avLst>
            </a:prstGeom>
            <a:solidFill>
              <a:srgbClr val="B0C7E4"/>
            </a:solidFill>
            <a:ln>
              <a:noFill/>
            </a:ln>
            <a:effectLst>
              <a:outerShdw blurRad="171450" dist="266700" dir="108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222" name="Google Shape;222;p19"/>
            <p:cNvSpPr txBox="1"/>
            <p:nvPr/>
          </p:nvSpPr>
          <p:spPr>
            <a:xfrm>
              <a:off x="887398" y="3417873"/>
              <a:ext cx="39540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4400" i="0" u="none" strike="noStrike" cap="non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데이터 분석</a:t>
              </a:r>
              <a:endParaRPr sz="4400" i="0" u="none" strike="noStrike" cap="non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223" name="Google Shape;223;p19"/>
            <p:cNvSpPr txBox="1"/>
            <p:nvPr/>
          </p:nvSpPr>
          <p:spPr>
            <a:xfrm>
              <a:off x="4841391" y="3439405"/>
              <a:ext cx="39540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4400" i="0" u="none" strike="noStrike" cap="non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주제 </a:t>
              </a:r>
              <a:r>
                <a:rPr lang="en-US" sz="44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선</a:t>
              </a:r>
              <a:r>
                <a:rPr lang="en-US" sz="4400" i="0" u="none" strike="noStrike" cap="non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정</a:t>
              </a:r>
              <a:endParaRPr sz="4400" i="0" u="none" strike="noStrike" cap="non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224" name="Google Shape;224;p19"/>
            <p:cNvSpPr txBox="1"/>
            <p:nvPr/>
          </p:nvSpPr>
          <p:spPr>
            <a:xfrm>
              <a:off x="8795406" y="3417864"/>
              <a:ext cx="39540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4400" i="0" u="none" strike="noStrike" cap="non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데이터 시각화</a:t>
              </a:r>
              <a:endParaRPr sz="4400" i="0" u="none" strike="noStrike" cap="non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225" name="Google Shape;225;p19"/>
            <p:cNvSpPr txBox="1"/>
            <p:nvPr/>
          </p:nvSpPr>
          <p:spPr>
            <a:xfrm>
              <a:off x="13189765" y="3439413"/>
              <a:ext cx="39540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44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모델 선택</a:t>
              </a:r>
              <a:endParaRPr sz="4400" i="0" u="none" strike="noStrike" cap="non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226" name="Google Shape;226;p19"/>
            <p:cNvSpPr/>
            <p:nvPr/>
          </p:nvSpPr>
          <p:spPr>
            <a:xfrm>
              <a:off x="4513209" y="6305547"/>
              <a:ext cx="5159601" cy="1831041"/>
            </a:xfrm>
            <a:prstGeom prst="chevron">
              <a:avLst>
                <a:gd name="adj" fmla="val 25385"/>
              </a:avLst>
            </a:prstGeom>
            <a:solidFill>
              <a:srgbClr val="5B92D5"/>
            </a:solidFill>
            <a:ln>
              <a:noFill/>
            </a:ln>
            <a:effectLst>
              <a:outerShdw blurRad="171450" dist="266700" dir="108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227" name="Google Shape;227;p19"/>
            <p:cNvSpPr/>
            <p:nvPr/>
          </p:nvSpPr>
          <p:spPr>
            <a:xfrm>
              <a:off x="8493538" y="6305480"/>
              <a:ext cx="5159601" cy="1831041"/>
            </a:xfrm>
            <a:prstGeom prst="chevron">
              <a:avLst>
                <a:gd name="adj" fmla="val 25385"/>
              </a:avLst>
            </a:prstGeom>
            <a:solidFill>
              <a:schemeClr val="accent1"/>
            </a:solidFill>
            <a:ln>
              <a:noFill/>
            </a:ln>
            <a:effectLst>
              <a:outerShdw blurRad="171450" dist="266700" dir="108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228" name="Google Shape;228;p19"/>
            <p:cNvSpPr txBox="1"/>
            <p:nvPr/>
          </p:nvSpPr>
          <p:spPr>
            <a:xfrm>
              <a:off x="1138769" y="6836329"/>
              <a:ext cx="39540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4400" i="0" u="none" strike="noStrike" cap="non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모델링</a:t>
              </a:r>
              <a:endParaRPr sz="4400" i="0" u="none" strike="noStrike" cap="non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229" name="Google Shape;229;p19"/>
            <p:cNvSpPr txBox="1"/>
            <p:nvPr/>
          </p:nvSpPr>
          <p:spPr>
            <a:xfrm>
              <a:off x="5179011" y="6836315"/>
              <a:ext cx="32283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44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시스템 구축</a:t>
              </a:r>
              <a:endParaRPr sz="4400" i="0" u="none" strike="noStrike" cap="non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230" name="Google Shape;230;p19"/>
            <p:cNvSpPr txBox="1"/>
            <p:nvPr/>
          </p:nvSpPr>
          <p:spPr>
            <a:xfrm>
              <a:off x="9096350" y="6836329"/>
              <a:ext cx="39540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4400" i="0" u="none" strike="noStrike" cap="non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가상 데이터 생성</a:t>
              </a:r>
              <a:endParaRPr sz="4400" i="0" u="none" strike="noStrike" cap="non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grpSp>
          <p:nvGrpSpPr>
            <p:cNvPr id="231" name="Google Shape;231;p19"/>
            <p:cNvGrpSpPr/>
            <p:nvPr/>
          </p:nvGrpSpPr>
          <p:grpSpPr>
            <a:xfrm>
              <a:off x="13174137" y="6299400"/>
              <a:ext cx="4583125" cy="1830900"/>
              <a:chOff x="13174137" y="6299400"/>
              <a:chExt cx="4583125" cy="1830900"/>
            </a:xfrm>
          </p:grpSpPr>
          <p:sp>
            <p:nvSpPr>
              <p:cNvPr id="232" name="Google Shape;232;p19"/>
              <p:cNvSpPr/>
              <p:nvPr/>
            </p:nvSpPr>
            <p:spPr>
              <a:xfrm>
                <a:off x="15996863" y="6299400"/>
                <a:ext cx="1760400" cy="1830900"/>
              </a:xfrm>
              <a:prstGeom prst="rect">
                <a:avLst/>
              </a:prstGeom>
              <a:solidFill>
                <a:srgbClr val="336B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  <p:sp>
            <p:nvSpPr>
              <p:cNvPr id="233" name="Google Shape;233;p19"/>
              <p:cNvSpPr/>
              <p:nvPr/>
            </p:nvSpPr>
            <p:spPr>
              <a:xfrm>
                <a:off x="13174137" y="6299400"/>
                <a:ext cx="4443600" cy="1830900"/>
              </a:xfrm>
              <a:prstGeom prst="chevron">
                <a:avLst>
                  <a:gd name="adj" fmla="val 25385"/>
                </a:avLst>
              </a:prstGeom>
              <a:solidFill>
                <a:srgbClr val="336BAD"/>
              </a:solidFill>
              <a:ln>
                <a:noFill/>
              </a:ln>
              <a:effectLst>
                <a:outerShdw blurRad="171450" dist="266700" dir="108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i="0" u="none" strike="noStrike" cap="none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  <p:sp>
            <p:nvSpPr>
              <p:cNvPr id="234" name="Google Shape;234;p19"/>
              <p:cNvSpPr txBox="1"/>
              <p:nvPr/>
            </p:nvSpPr>
            <p:spPr>
              <a:xfrm>
                <a:off x="14477192" y="6830104"/>
                <a:ext cx="1977000" cy="76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4400" i="0" u="none" strike="noStrike" cap="none">
                    <a:solidFill>
                      <a:schemeClr val="dk1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테스트</a:t>
                </a:r>
                <a:endParaRPr sz="4400" i="0" u="none" strike="noStrike" cap="none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</p:grpSp>
      </p:grpSp>
      <p:graphicFrame>
        <p:nvGraphicFramePr>
          <p:cNvPr id="235" name="Google Shape;235;p19"/>
          <p:cNvGraphicFramePr/>
          <p:nvPr/>
        </p:nvGraphicFramePr>
        <p:xfrm>
          <a:off x="0" y="-12"/>
          <a:ext cx="18288000" cy="381000"/>
        </p:xfrm>
        <a:graphic>
          <a:graphicData uri="http://schemas.openxmlformats.org/drawingml/2006/table">
            <a:tbl>
              <a:tblPr>
                <a:noFill/>
                <a:tableStyleId>{FF4EEBFA-D999-498D-BCA9-CF4BF4E859B7}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4572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1. 프로젝트 정의</a:t>
                      </a:r>
                      <a:endParaRPr sz="11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2. 주제 선정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3. 데이터 처리 방안 및 활용 기법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4. 시스템 개발 및 테스트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5. 서비스 활용방안 및 기대효과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36" name="Google Shape;236;p19"/>
          <p:cNvGrpSpPr/>
          <p:nvPr/>
        </p:nvGrpSpPr>
        <p:grpSpPr>
          <a:xfrm>
            <a:off x="-5791200" y="561712"/>
            <a:ext cx="10238096" cy="989700"/>
            <a:chOff x="0" y="561712"/>
            <a:chExt cx="10238096" cy="989700"/>
          </a:xfrm>
        </p:grpSpPr>
        <p:grpSp>
          <p:nvGrpSpPr>
            <p:cNvPr id="237" name="Google Shape;237;p19"/>
            <p:cNvGrpSpPr/>
            <p:nvPr/>
          </p:nvGrpSpPr>
          <p:grpSpPr>
            <a:xfrm>
              <a:off x="2" y="561712"/>
              <a:ext cx="10238094" cy="989700"/>
              <a:chOff x="2" y="561712"/>
              <a:chExt cx="10238094" cy="989700"/>
            </a:xfrm>
          </p:grpSpPr>
          <p:sp>
            <p:nvSpPr>
              <p:cNvPr id="238" name="Google Shape;238;p19"/>
              <p:cNvSpPr/>
              <p:nvPr/>
            </p:nvSpPr>
            <p:spPr>
              <a:xfrm>
                <a:off x="9143996" y="561712"/>
                <a:ext cx="1094100" cy="989700"/>
              </a:xfrm>
              <a:prstGeom prst="flowChartDelay">
                <a:avLst/>
              </a:prstGeom>
              <a:solidFill>
                <a:srgbClr val="BBD7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19"/>
              <p:cNvSpPr/>
              <p:nvPr/>
            </p:nvSpPr>
            <p:spPr>
              <a:xfrm>
                <a:off x="2" y="561775"/>
                <a:ext cx="9144000" cy="989575"/>
              </a:xfrm>
              <a:prstGeom prst="flowChartProcess">
                <a:avLst/>
              </a:prstGeom>
              <a:solidFill>
                <a:srgbClr val="BBD7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0" name="Google Shape;240;p19"/>
            <p:cNvSpPr txBox="1"/>
            <p:nvPr/>
          </p:nvSpPr>
          <p:spPr>
            <a:xfrm>
              <a:off x="0" y="671800"/>
              <a:ext cx="9820200" cy="769500"/>
            </a:xfrm>
            <a:prstGeom prst="rect">
              <a:avLst/>
            </a:prstGeom>
            <a:solidFill>
              <a:srgbClr val="BBD7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rPr lang="en-US" sz="4400">
                  <a:latin typeface="Do Hyeon"/>
                  <a:ea typeface="Do Hyeon"/>
                  <a:cs typeface="Do Hyeon"/>
                  <a:sym typeface="Do Hyeon"/>
                </a:rPr>
                <a:t>  프로젝트 진행과정</a:t>
              </a:r>
              <a:endParaRPr sz="18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20"/>
          <p:cNvGrpSpPr/>
          <p:nvPr/>
        </p:nvGrpSpPr>
        <p:grpSpPr>
          <a:xfrm>
            <a:off x="552341" y="2441837"/>
            <a:ext cx="11326310" cy="7460723"/>
            <a:chOff x="552341" y="2441837"/>
            <a:chExt cx="11326310" cy="7460723"/>
          </a:xfrm>
        </p:grpSpPr>
        <p:pic>
          <p:nvPicPr>
            <p:cNvPr id="246" name="Google Shape;246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2341" y="2441837"/>
              <a:ext cx="11326310" cy="74607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7" name="Google Shape;247;p20"/>
            <p:cNvSpPr/>
            <p:nvPr/>
          </p:nvSpPr>
          <p:spPr>
            <a:xfrm>
              <a:off x="6442425" y="5007350"/>
              <a:ext cx="549900" cy="315600"/>
            </a:xfrm>
            <a:prstGeom prst="rect">
              <a:avLst/>
            </a:prstGeom>
            <a:noFill/>
            <a:ln w="76200" cap="flat" cmpd="sng">
              <a:solidFill>
                <a:srgbClr val="FFD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0"/>
            <p:cNvSpPr/>
            <p:nvPr/>
          </p:nvSpPr>
          <p:spPr>
            <a:xfrm>
              <a:off x="7464775" y="5007350"/>
              <a:ext cx="685200" cy="315600"/>
            </a:xfrm>
            <a:prstGeom prst="rect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0"/>
            <p:cNvSpPr/>
            <p:nvPr/>
          </p:nvSpPr>
          <p:spPr>
            <a:xfrm>
              <a:off x="9273625" y="5007350"/>
              <a:ext cx="685200" cy="315600"/>
            </a:xfrm>
            <a:prstGeom prst="rect">
              <a:avLst/>
            </a:prstGeom>
            <a:noFill/>
            <a:ln w="76200" cap="flat" cmpd="sng">
              <a:solidFill>
                <a:srgbClr val="88888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0"/>
            <p:cNvSpPr/>
            <p:nvPr/>
          </p:nvSpPr>
          <p:spPr>
            <a:xfrm>
              <a:off x="8369200" y="5007350"/>
              <a:ext cx="685200" cy="315600"/>
            </a:xfrm>
            <a:prstGeom prst="rect">
              <a:avLst/>
            </a:prstGeom>
            <a:noFill/>
            <a:ln w="76200" cap="flat" cmpd="sng">
              <a:solidFill>
                <a:srgbClr val="88888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0"/>
            <p:cNvSpPr/>
            <p:nvPr/>
          </p:nvSpPr>
          <p:spPr>
            <a:xfrm>
              <a:off x="4903875" y="5007350"/>
              <a:ext cx="685200" cy="315600"/>
            </a:xfrm>
            <a:prstGeom prst="rect">
              <a:avLst/>
            </a:prstGeom>
            <a:noFill/>
            <a:ln w="76200" cap="flat" cmpd="sng">
              <a:solidFill>
                <a:srgbClr val="88888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0"/>
            <p:cNvSpPr/>
            <p:nvPr/>
          </p:nvSpPr>
          <p:spPr>
            <a:xfrm>
              <a:off x="3725975" y="5007350"/>
              <a:ext cx="888600" cy="315600"/>
            </a:xfrm>
            <a:prstGeom prst="rect">
              <a:avLst/>
            </a:prstGeom>
            <a:noFill/>
            <a:ln w="762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" name="Google Shape;253;p20"/>
          <p:cNvSpPr/>
          <p:nvPr/>
        </p:nvSpPr>
        <p:spPr>
          <a:xfrm>
            <a:off x="12617300" y="5143500"/>
            <a:ext cx="4693200" cy="491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0"/>
          <p:cNvSpPr/>
          <p:nvPr/>
        </p:nvSpPr>
        <p:spPr>
          <a:xfrm>
            <a:off x="12816950" y="4621475"/>
            <a:ext cx="4217100" cy="224100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55" name="Google Shape;255;p20"/>
          <p:cNvGraphicFramePr/>
          <p:nvPr/>
        </p:nvGraphicFramePr>
        <p:xfrm>
          <a:off x="12180547" y="2783069"/>
          <a:ext cx="5130000" cy="4183354"/>
        </p:xfrm>
        <a:graphic>
          <a:graphicData uri="http://schemas.openxmlformats.org/drawingml/2006/table">
            <a:tbl>
              <a:tblPr>
                <a:noFill/>
                <a:tableStyleId>{19C8043F-0C0C-4AF0-951E-DF52513D312F}</a:tableStyleId>
              </a:tblPr>
              <a:tblGrid>
                <a:gridCol w="2363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2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100" u="none" strike="noStrike" cap="none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필드명</a:t>
                      </a:r>
                      <a:endParaRPr sz="2100" u="none" strike="noStrike" cap="none"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525" marR="9525" marT="9525" marB="91425" anchor="ctr">
                    <a:lnL w="9525" cap="flat" cmpd="sng">
                      <a:solidFill>
                        <a:srgbClr val="BBD7E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BD7E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BD7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BD7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E0EF">
                        <a:alpha val="949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100" u="none" strike="noStrike" cap="none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설명</a:t>
                      </a:r>
                      <a:endParaRPr sz="2100" u="none" strike="noStrike" cap="none"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525" marR="9525" marT="9525" marB="91425" anchor="ctr">
                    <a:lnL w="9525" cap="flat" cmpd="sng">
                      <a:solidFill>
                        <a:srgbClr val="BBD7E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BD7E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BD7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BD7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E0EF">
                        <a:alpha val="949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2100" u="none" strike="noStrike" cap="none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TR_YMD_HMS</a:t>
                      </a:r>
                      <a:endParaRPr sz="2100" u="none" strike="noStrike" cap="none"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525" marR="9525" marT="9525" marB="91425" anchor="ctr">
                    <a:lnL w="9525" cap="flat" cmpd="sng">
                      <a:solidFill>
                        <a:srgbClr val="BBD7E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BD7E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BD7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BD7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768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2100" u="none" strike="noStrike" cap="none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거래일시</a:t>
                      </a:r>
                      <a:endParaRPr sz="2100" u="none" strike="noStrike" cap="none"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525" marR="9525" marT="9525" marB="91425" anchor="ctr">
                    <a:lnL w="9525" cap="flat" cmpd="sng">
                      <a:solidFill>
                        <a:srgbClr val="BBD7E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BD7E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BD7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BD7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7686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2100" u="none" strike="noStrike" cap="none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TR_CODE</a:t>
                      </a:r>
                      <a:endParaRPr sz="2100" u="none" strike="noStrike" cap="none"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525" marR="9525" marT="9525" marB="91425" anchor="ctr">
                    <a:lnL w="9525" cap="flat" cmpd="sng">
                      <a:solidFill>
                        <a:srgbClr val="BBD7E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BD7E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BD7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3D5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768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2100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트랜잭션</a:t>
                      </a:r>
                      <a:r>
                        <a:rPr lang="en-US" sz="2100" u="none" strike="noStrike" cap="none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코드</a:t>
                      </a:r>
                      <a:endParaRPr sz="2100" u="none" strike="noStrike" cap="none"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525" marR="9525" marT="9525" marB="91425" anchor="ctr">
                    <a:lnL w="9525" cap="flat" cmpd="sng">
                      <a:solidFill>
                        <a:srgbClr val="BBD7E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BD7E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BD7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BD7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7686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2100" u="none" strike="noStrike" cap="none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TPS</a:t>
                      </a:r>
                      <a:endParaRPr sz="2100" u="none" strike="noStrike" cap="none"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525" marR="9525" marT="9525" marB="91425" anchor="ctr">
                    <a:lnL w="9525" cap="flat" cmpd="sng">
                      <a:solidFill>
                        <a:srgbClr val="BBD7E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BD7E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3D5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BD7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768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2100" u="none" strike="noStrike" cap="none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초당 </a:t>
                      </a:r>
                      <a:r>
                        <a:rPr lang="en-US" sz="2100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트랜잭션</a:t>
                      </a:r>
                      <a:r>
                        <a:rPr lang="en-US" sz="2100" u="none" strike="noStrike" cap="none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수</a:t>
                      </a:r>
                      <a:endParaRPr sz="2100" u="none" strike="noStrike" cap="none"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525" marR="9525" marT="9525" marB="91425" anchor="ctr">
                    <a:lnL w="9525" cap="flat" cmpd="sng">
                      <a:solidFill>
                        <a:srgbClr val="BBD7E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BD7E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BD7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BD7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7686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2100" u="none" strike="noStrike" cap="none">
                          <a:latin typeface="Jua"/>
                          <a:ea typeface="Jua"/>
                          <a:cs typeface="Jua"/>
                          <a:sym typeface="Jua"/>
                        </a:rPr>
                        <a:t>ELPS_AVG</a:t>
                      </a:r>
                      <a:endParaRPr sz="2100" u="none" strike="noStrike" cap="non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525" marR="9525" marT="9525" marB="91425" anchor="ctr">
                    <a:lnL w="9525" cap="flat" cmpd="sng">
                      <a:solidFill>
                        <a:srgbClr val="BBD7E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BD7E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BD7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BD7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768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2100" u="none" strike="noStrike" cap="none">
                          <a:latin typeface="Jua"/>
                          <a:ea typeface="Jua"/>
                          <a:cs typeface="Jua"/>
                          <a:sym typeface="Jua"/>
                        </a:rPr>
                        <a:t>응답시간 (Elapsed Time) 평균</a:t>
                      </a:r>
                      <a:endParaRPr sz="2100" u="none" strike="noStrike" cap="non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525" marR="9525" marT="9525" marB="91425" anchor="ctr">
                    <a:lnL w="9525" cap="flat" cmpd="sng">
                      <a:solidFill>
                        <a:srgbClr val="BBD7E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BD7E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BD7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BD7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7686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2100" u="none" strike="noStrike" cap="none">
                          <a:latin typeface="Jua"/>
                          <a:ea typeface="Jua"/>
                          <a:cs typeface="Jua"/>
                          <a:sym typeface="Jua"/>
                        </a:rPr>
                        <a:t>ELPS_MIN</a:t>
                      </a:r>
                      <a:endParaRPr sz="2100" u="none" strike="noStrike" cap="non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525" marR="9525" marT="9525" marB="91425" anchor="ctr">
                    <a:lnL w="9525" cap="flat" cmpd="sng">
                      <a:solidFill>
                        <a:srgbClr val="BBD7E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BD7E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BD7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BD7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2100" u="none" strike="noStrike" cap="none">
                          <a:latin typeface="Jua"/>
                          <a:ea typeface="Jua"/>
                          <a:cs typeface="Jua"/>
                          <a:sym typeface="Jua"/>
                        </a:rPr>
                        <a:t>응답시간 최소</a:t>
                      </a:r>
                      <a:endParaRPr sz="2100" u="none" strike="noStrike" cap="non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525" marR="9525" marT="9525" marB="91425" anchor="ctr">
                    <a:lnL w="9525" cap="flat" cmpd="sng">
                      <a:solidFill>
                        <a:srgbClr val="BBD7E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BD7E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BD7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BD7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7686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2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2100" u="none" strike="noStrike" cap="none">
                          <a:latin typeface="Jua"/>
                          <a:ea typeface="Jua"/>
                          <a:cs typeface="Jua"/>
                          <a:sym typeface="Jua"/>
                        </a:rPr>
                        <a:t>ELPS_MAX</a:t>
                      </a:r>
                      <a:endParaRPr sz="2100" u="none" strike="noStrike" cap="non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525" marR="9525" marT="9525" marB="91425" anchor="ctr">
                    <a:lnL w="9525" cap="flat" cmpd="sng">
                      <a:solidFill>
                        <a:srgbClr val="BBD7E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BD7E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BD7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BD7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768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2100" u="none" strike="noStrike" cap="none">
                          <a:latin typeface="Jua"/>
                          <a:ea typeface="Jua"/>
                          <a:cs typeface="Jua"/>
                          <a:sym typeface="Jua"/>
                        </a:rPr>
                        <a:t>응답시간 최대</a:t>
                      </a:r>
                      <a:endParaRPr sz="2100" u="none" strike="noStrike" cap="non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525" marR="9525" marT="9525" marB="91425" anchor="ctr">
                    <a:lnL w="9525" cap="flat" cmpd="sng">
                      <a:solidFill>
                        <a:srgbClr val="BBD7E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BD7E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BD7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BD7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>
                        <a:alpha val="7686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56" name="Google Shape;256;p20"/>
          <p:cNvGraphicFramePr/>
          <p:nvPr/>
        </p:nvGraphicFramePr>
        <p:xfrm>
          <a:off x="0" y="-12"/>
          <a:ext cx="18288000" cy="381000"/>
        </p:xfrm>
        <a:graphic>
          <a:graphicData uri="http://schemas.openxmlformats.org/drawingml/2006/table">
            <a:tbl>
              <a:tblPr>
                <a:noFill/>
                <a:tableStyleId>{FF4EEBFA-D999-498D-BCA9-CF4BF4E859B7}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4572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1. 프로젝트 정의</a:t>
                      </a:r>
                      <a:endParaRPr sz="11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2. 주제 선정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3. 데이터 처리 방안 및 활용 기법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4. 시스템 개발 및 테스트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5. 서비스 활용방안 및 기대효과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57" name="Google Shape;257;p20"/>
          <p:cNvGrpSpPr/>
          <p:nvPr/>
        </p:nvGrpSpPr>
        <p:grpSpPr>
          <a:xfrm>
            <a:off x="-6056450" y="550787"/>
            <a:ext cx="10238096" cy="989700"/>
            <a:chOff x="0" y="561712"/>
            <a:chExt cx="10238096" cy="989700"/>
          </a:xfrm>
        </p:grpSpPr>
        <p:grpSp>
          <p:nvGrpSpPr>
            <p:cNvPr id="258" name="Google Shape;258;p20"/>
            <p:cNvGrpSpPr/>
            <p:nvPr/>
          </p:nvGrpSpPr>
          <p:grpSpPr>
            <a:xfrm>
              <a:off x="2" y="561712"/>
              <a:ext cx="10238094" cy="989700"/>
              <a:chOff x="2" y="561712"/>
              <a:chExt cx="10238094" cy="989700"/>
            </a:xfrm>
          </p:grpSpPr>
          <p:sp>
            <p:nvSpPr>
              <p:cNvPr id="259" name="Google Shape;259;p20"/>
              <p:cNvSpPr/>
              <p:nvPr/>
            </p:nvSpPr>
            <p:spPr>
              <a:xfrm>
                <a:off x="9143996" y="561712"/>
                <a:ext cx="1094100" cy="989700"/>
              </a:xfrm>
              <a:prstGeom prst="flowChartDelay">
                <a:avLst/>
              </a:prstGeom>
              <a:solidFill>
                <a:srgbClr val="BBD7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20"/>
              <p:cNvSpPr/>
              <p:nvPr/>
            </p:nvSpPr>
            <p:spPr>
              <a:xfrm>
                <a:off x="2" y="561775"/>
                <a:ext cx="9144000" cy="989575"/>
              </a:xfrm>
              <a:prstGeom prst="flowChartProcess">
                <a:avLst/>
              </a:prstGeom>
              <a:solidFill>
                <a:srgbClr val="BBD7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1" name="Google Shape;261;p20"/>
            <p:cNvSpPr txBox="1"/>
            <p:nvPr/>
          </p:nvSpPr>
          <p:spPr>
            <a:xfrm>
              <a:off x="0" y="671800"/>
              <a:ext cx="9820200" cy="769500"/>
            </a:xfrm>
            <a:prstGeom prst="rect">
              <a:avLst/>
            </a:prstGeom>
            <a:solidFill>
              <a:srgbClr val="BBD7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rPr lang="en-US" sz="4400">
                  <a:latin typeface="Do Hyeon"/>
                  <a:ea typeface="Do Hyeon"/>
                  <a:cs typeface="Do Hyeon"/>
                  <a:sym typeface="Do Hyeon"/>
                </a:rPr>
                <a:t>활용 데이터 정의</a:t>
              </a:r>
              <a:endParaRPr sz="18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cxnSp>
        <p:nvCxnSpPr>
          <p:cNvPr id="262" name="Google Shape;262;p20"/>
          <p:cNvCxnSpPr>
            <a:stCxn id="247" idx="0"/>
            <a:endCxn id="254" idx="1"/>
          </p:cNvCxnSpPr>
          <p:nvPr/>
        </p:nvCxnSpPr>
        <p:spPr>
          <a:xfrm rot="-5400000">
            <a:off x="9630225" y="1820600"/>
            <a:ext cx="273900" cy="6099600"/>
          </a:xfrm>
          <a:prstGeom prst="bentConnector2">
            <a:avLst/>
          </a:prstGeom>
          <a:noFill/>
          <a:ln w="76200" cap="flat" cmpd="sng">
            <a:solidFill>
              <a:srgbClr val="FFD5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63" name="Google Shape;263;p20"/>
          <p:cNvCxnSpPr>
            <a:stCxn id="248" idx="2"/>
            <a:endCxn id="253" idx="1"/>
          </p:cNvCxnSpPr>
          <p:nvPr/>
        </p:nvCxnSpPr>
        <p:spPr>
          <a:xfrm rot="-5400000" flipH="1">
            <a:off x="10179175" y="2951150"/>
            <a:ext cx="66300" cy="4809900"/>
          </a:xfrm>
          <a:prstGeom prst="bentConnector2">
            <a:avLst/>
          </a:prstGeom>
          <a:noFill/>
          <a:ln w="7620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D7E9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21"/>
          <p:cNvGrpSpPr/>
          <p:nvPr/>
        </p:nvGrpSpPr>
        <p:grpSpPr>
          <a:xfrm>
            <a:off x="818312" y="1211674"/>
            <a:ext cx="16562641" cy="8161627"/>
            <a:chOff x="818312" y="1211674"/>
            <a:chExt cx="16562641" cy="8161627"/>
          </a:xfrm>
        </p:grpSpPr>
        <p:sp>
          <p:nvSpPr>
            <p:cNvPr id="269" name="Google Shape;269;p21"/>
            <p:cNvSpPr txBox="1"/>
            <p:nvPr/>
          </p:nvSpPr>
          <p:spPr>
            <a:xfrm>
              <a:off x="904737" y="4459475"/>
              <a:ext cx="10053600" cy="126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600"/>
                <a:buFont typeface="Arial"/>
                <a:buNone/>
              </a:pPr>
              <a:r>
                <a:rPr lang="en-US" sz="7600">
                  <a:solidFill>
                    <a:srgbClr val="F8FFFF"/>
                  </a:solidFill>
                  <a:latin typeface="Do Hyeon"/>
                  <a:ea typeface="Do Hyeon"/>
                  <a:cs typeface="Do Hyeon"/>
                  <a:sym typeface="Do Hyeon"/>
                </a:rPr>
                <a:t>주제 선정</a:t>
              </a:r>
              <a:endParaRPr sz="18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270" name="Google Shape;270;p21"/>
            <p:cNvSpPr txBox="1"/>
            <p:nvPr/>
          </p:nvSpPr>
          <p:spPr>
            <a:xfrm>
              <a:off x="818312" y="1211674"/>
              <a:ext cx="6830100" cy="324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500"/>
                <a:buFont typeface="Arial"/>
                <a:buNone/>
              </a:pPr>
              <a:r>
                <a:rPr lang="en-US" sz="20500" b="0" i="0" u="none" strike="noStrike" cap="none">
                  <a:solidFill>
                    <a:srgbClr val="F8FFFF"/>
                  </a:solidFill>
                  <a:latin typeface="Do Hyeon"/>
                  <a:ea typeface="Do Hyeon"/>
                  <a:cs typeface="Do Hyeon"/>
                  <a:sym typeface="Do Hyeon"/>
                </a:rPr>
                <a:t>02</a:t>
              </a:r>
              <a:endParaRPr sz="18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pic>
          <p:nvPicPr>
            <p:cNvPr id="271" name="Google Shape;271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04762" y="9295243"/>
              <a:ext cx="16476191" cy="780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2" name="Google Shape;272;p21"/>
            <p:cNvSpPr txBox="1"/>
            <p:nvPr/>
          </p:nvSpPr>
          <p:spPr>
            <a:xfrm>
              <a:off x="13009949" y="6888225"/>
              <a:ext cx="4371000" cy="120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rgbClr val="F8FFFF"/>
                  </a:solidFill>
                  <a:latin typeface="Do Hyeon"/>
                  <a:ea typeface="Do Hyeon"/>
                  <a:cs typeface="Do Hyeon"/>
                  <a:sym typeface="Do Hyeon"/>
                </a:rPr>
                <a:t>01. </a:t>
              </a:r>
              <a:r>
                <a:rPr lang="en-US" sz="2400">
                  <a:solidFill>
                    <a:srgbClr val="F8FFFF"/>
                  </a:solidFill>
                  <a:latin typeface="Do Hyeon"/>
                  <a:ea typeface="Do Hyeon"/>
                  <a:cs typeface="Do Hyeon"/>
                  <a:sym typeface="Do Hyeon"/>
                </a:rPr>
                <a:t>주제 선정</a:t>
              </a:r>
              <a:endParaRPr sz="2400">
                <a:solidFill>
                  <a:srgbClr val="F8FFFF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rgbClr val="F8FFFF"/>
                  </a:solidFill>
                  <a:latin typeface="Do Hyeon"/>
                  <a:ea typeface="Do Hyeon"/>
                  <a:cs typeface="Do Hyeon"/>
                  <a:sym typeface="Do Hyeon"/>
                </a:rPr>
                <a:t>02. </a:t>
              </a:r>
              <a:r>
                <a:rPr lang="en-US" sz="2400">
                  <a:solidFill>
                    <a:srgbClr val="F8FFFF"/>
                  </a:solidFill>
                  <a:latin typeface="Do Hyeon"/>
                  <a:ea typeface="Do Hyeon"/>
                  <a:cs typeface="Do Hyeon"/>
                  <a:sym typeface="Do Hyeon"/>
                </a:rPr>
                <a:t>이상탐지 기준과 방법</a:t>
              </a:r>
              <a:endParaRPr sz="1400" b="0" i="0" u="none" strike="noStrike" cap="non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rgbClr val="F8FFFF"/>
                  </a:solidFill>
                  <a:latin typeface="Do Hyeon"/>
                  <a:ea typeface="Do Hyeon"/>
                  <a:cs typeface="Do Hyeon"/>
                  <a:sym typeface="Do Hyeon"/>
                </a:rPr>
                <a:t>03. </a:t>
              </a:r>
              <a:r>
                <a:rPr lang="en-US" sz="2400">
                  <a:solidFill>
                    <a:srgbClr val="F8FFFF"/>
                  </a:solidFill>
                  <a:latin typeface="Do Hyeon"/>
                  <a:ea typeface="Do Hyeon"/>
                  <a:cs typeface="Do Hyeon"/>
                  <a:sym typeface="Do Hyeon"/>
                </a:rPr>
                <a:t>서버 장애의 원인</a:t>
              </a:r>
              <a:endParaRPr sz="18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1580</Words>
  <Application>Microsoft Macintosh PowerPoint</Application>
  <PresentationFormat>사용자 지정</PresentationFormat>
  <Paragraphs>361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8" baseType="lpstr">
      <vt:lpstr>Do Hyeon</vt:lpstr>
      <vt:lpstr>Consolas</vt:lpstr>
      <vt:lpstr>Ubuntu</vt:lpstr>
      <vt:lpstr>Black Han Sans</vt:lpstr>
      <vt:lpstr>Jua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진조아</cp:lastModifiedBy>
  <cp:revision>1</cp:revision>
  <dcterms:modified xsi:type="dcterms:W3CDTF">2022-08-29T07:52:37Z</dcterms:modified>
</cp:coreProperties>
</file>